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38"/>
  </p:notesMasterIdLst>
  <p:handoutMasterIdLst>
    <p:handoutMasterId r:id="rId39"/>
  </p:handoutMasterIdLst>
  <p:sldIdLst>
    <p:sldId id="256" r:id="rId5"/>
    <p:sldId id="517" r:id="rId6"/>
    <p:sldId id="519" r:id="rId7"/>
    <p:sldId id="518" r:id="rId8"/>
    <p:sldId id="521" r:id="rId9"/>
    <p:sldId id="522" r:id="rId10"/>
    <p:sldId id="523" r:id="rId11"/>
    <p:sldId id="547" r:id="rId12"/>
    <p:sldId id="546" r:id="rId13"/>
    <p:sldId id="548" r:id="rId14"/>
    <p:sldId id="549" r:id="rId15"/>
    <p:sldId id="550" r:id="rId16"/>
    <p:sldId id="551" r:id="rId17"/>
    <p:sldId id="552" r:id="rId18"/>
    <p:sldId id="553" r:id="rId19"/>
    <p:sldId id="554" r:id="rId20"/>
    <p:sldId id="555" r:id="rId21"/>
    <p:sldId id="556" r:id="rId22"/>
    <p:sldId id="557" r:id="rId23"/>
    <p:sldId id="558" r:id="rId24"/>
    <p:sldId id="559" r:id="rId25"/>
    <p:sldId id="560" r:id="rId26"/>
    <p:sldId id="561" r:id="rId27"/>
    <p:sldId id="571" r:id="rId28"/>
    <p:sldId id="562" r:id="rId29"/>
    <p:sldId id="563" r:id="rId30"/>
    <p:sldId id="564" r:id="rId31"/>
    <p:sldId id="572" r:id="rId32"/>
    <p:sldId id="566" r:id="rId33"/>
    <p:sldId id="567" r:id="rId34"/>
    <p:sldId id="568" r:id="rId35"/>
    <p:sldId id="569" r:id="rId36"/>
    <p:sldId id="573" r:id="rId37"/>
  </p:sldIdLst>
  <p:sldSz cx="9144000" cy="6858000" type="screen4x3"/>
  <p:notesSz cx="9928225" cy="6797675"/>
  <p:custDataLst>
    <p:tags r:id="rId4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7575"/>
    <a:srgbClr val="B21212"/>
    <a:srgbClr val="F53939"/>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646" autoAdjust="0"/>
  </p:normalViewPr>
  <p:slideViewPr>
    <p:cSldViewPr>
      <p:cViewPr varScale="1">
        <p:scale>
          <a:sx n="74" d="100"/>
          <a:sy n="74" d="100"/>
        </p:scale>
        <p:origin x="142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835912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126201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933158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2508428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4265997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939412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1660673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042777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1508707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982157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796964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9196954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7044199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6593858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42282549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4654541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32535684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979108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5304841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b="1"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368274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b="1"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4586906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b="1"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6898003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5416007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288833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163145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07495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30.xml"/><Relationship Id="rId7" Type="http://schemas.openxmlformats.org/officeDocument/2006/relationships/image" Target="../media/image2.jpeg"/><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 Target="../slides/slide16.xml"/><Relationship Id="rId5" Type="http://schemas.openxmlformats.org/officeDocument/2006/relationships/slide" Target="../slides/slide13.xml"/><Relationship Id="rId4" Type="http://schemas.openxmlformats.org/officeDocument/2006/relationships/slide" Target="../slides/slide1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340034" y="659677"/>
            <a:ext cx="149711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15.1 –</a:t>
            </a:r>
            <a:r>
              <a:rPr lang="en-GB" sz="1300" b="1" baseline="0" dirty="0" smtClean="0">
                <a:latin typeface="Arial" panose="020B0604020202020204" pitchFamily="34" charset="0"/>
                <a:cs typeface="Arial" panose="020B0604020202020204" pitchFamily="34" charset="0"/>
              </a:rPr>
              <a:t> Sole Trader</a:t>
            </a:r>
            <a:endParaRPr lang="en-GB" sz="13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1057473"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300" b="1" dirty="0" smtClean="0">
                <a:latin typeface="Arial" panose="020B0604020202020204" pitchFamily="34" charset="0"/>
                <a:cs typeface="Arial" panose="020B0604020202020204" pitchFamily="34" charset="0"/>
              </a:rPr>
              <a:t>Questions</a:t>
            </a:r>
            <a:endParaRPr lang="en-GB" sz="13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917552" y="659677"/>
            <a:ext cx="15211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15.2 –</a:t>
            </a:r>
            <a:r>
              <a:rPr lang="en-GB" sz="1300" b="1" baseline="0" dirty="0" smtClean="0">
                <a:latin typeface="Arial" panose="020B0604020202020204" pitchFamily="34" charset="0"/>
                <a:cs typeface="Arial" panose="020B0604020202020204" pitchFamily="34" charset="0"/>
              </a:rPr>
              <a:t> </a:t>
            </a:r>
            <a:r>
              <a:rPr lang="en-GB" sz="1300" b="1" dirty="0" smtClean="0">
                <a:latin typeface="Arial" panose="020B0604020202020204" pitchFamily="34" charset="0"/>
                <a:cs typeface="Arial" panose="020B0604020202020204" pitchFamily="34" charset="0"/>
              </a:rPr>
              <a:t>Partnership</a:t>
            </a:r>
            <a:endParaRPr lang="en-GB" sz="13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userDrawn="1"/>
        </p:nvSpPr>
        <p:spPr>
          <a:xfrm>
            <a:off x="4519071" y="659677"/>
            <a:ext cx="112465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15.3 – Private</a:t>
            </a:r>
            <a:endParaRPr lang="en-GB" sz="13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5724128" y="652327"/>
            <a:ext cx="106789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15.4 – Public</a:t>
            </a:r>
            <a:endParaRPr lang="en-GB" sz="13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72400" y="51788"/>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hyperlink" Target="http://www.businesslink.gov.uk/"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Resources/Chapter%2015%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0120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a:t>
            </a:r>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15 – Business Structure</a:t>
            </a:r>
            <a:endParaRPr lang="en-GB"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1691680"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28239"/>
            <a:ext cx="1656184" cy="1590627"/>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392245"/>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460" dirty="0"/>
              <a:t>Any entrepreneur setting up a business has to choose the legal structure of that business. Broadly, the two choices are either unincorporated or incorporated.</a:t>
            </a:r>
          </a:p>
          <a:p>
            <a:pPr>
              <a:buClr>
                <a:schemeClr val="accent6">
                  <a:lumMod val="50000"/>
                </a:schemeClr>
              </a:buClr>
            </a:pPr>
            <a:r>
              <a:rPr lang="en-US" sz="2460" b="1" dirty="0"/>
              <a:t>Unincorporated businesses</a:t>
            </a:r>
          </a:p>
          <a:p>
            <a:pPr marL="406400" indent="-406400">
              <a:buClr>
                <a:schemeClr val="accent6">
                  <a:lumMod val="50000"/>
                </a:schemeClr>
              </a:buClr>
              <a:buFont typeface="Wingdings 3" panose="05040102010807070707" pitchFamily="18" charset="2"/>
              <a:buChar char=""/>
            </a:pPr>
            <a:r>
              <a:rPr lang="en-US" sz="2460" dirty="0"/>
              <a:t>An </a:t>
            </a:r>
            <a:r>
              <a:rPr lang="en-US" sz="2460" b="1" dirty="0">
                <a:solidFill>
                  <a:srgbClr val="FF0000"/>
                </a:solidFill>
              </a:rPr>
              <a:t>unincorporated business </a:t>
            </a:r>
            <a:r>
              <a:rPr lang="en-US" sz="2460" dirty="0"/>
              <a:t>is one which is legally indistinguishable from the owner(s). A sole trader has one owner and a partnership has more than one owner. These are easy businesses to set up - the owner(s) simply has to inform HMRC that the business exists and to keep records of business income and expenses. </a:t>
            </a:r>
            <a:endParaRPr lang="en-US" sz="2460" dirty="0" smtClean="0"/>
          </a:p>
          <a:p>
            <a:pPr marL="406400" indent="-406400">
              <a:buClr>
                <a:schemeClr val="accent6">
                  <a:lumMod val="50000"/>
                </a:schemeClr>
              </a:buClr>
              <a:buFont typeface="Wingdings 3" panose="05040102010807070707" pitchFamily="18" charset="2"/>
              <a:buChar char=""/>
            </a:pPr>
            <a:r>
              <a:rPr lang="en-US" sz="2460" dirty="0" smtClean="0"/>
              <a:t>At </a:t>
            </a:r>
            <a:r>
              <a:rPr lang="en-US" sz="2460" dirty="0"/>
              <a:t>the end of each tax year the sole trader or the partners must complete a tax return and pay tax on their income. They must also pay National Insurance contributions. (HMRC stands for Her Majesty's Revenue and Customs.)</a:t>
            </a:r>
          </a:p>
        </p:txBody>
      </p:sp>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87</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3300" dirty="0" smtClean="0"/>
              <a:t>15.1 </a:t>
            </a:r>
            <a:r>
              <a:rPr lang="en-GB" sz="3300" dirty="0"/>
              <a:t>– </a:t>
            </a:r>
            <a:r>
              <a:rPr lang="en-GB" sz="3300" dirty="0" smtClean="0"/>
              <a:t>Business Structure - Unincorporated</a:t>
            </a:r>
            <a:endParaRPr lang="en-GB" sz="3300" dirty="0"/>
          </a:p>
        </p:txBody>
      </p:sp>
    </p:spTree>
    <p:extLst>
      <p:ext uri="{BB962C8B-B14F-4D97-AF65-F5344CB8AC3E}">
        <p14:creationId xmlns:p14="http://schemas.microsoft.com/office/powerpoint/2010/main" val="110749593"/>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5632311"/>
          </a:xfrm>
          <a:prstGeom prst="rect">
            <a:avLst/>
          </a:prstGeom>
        </p:spPr>
        <p:txBody>
          <a:bodyPr wrap="square">
            <a:spAutoFit/>
          </a:bodyPr>
          <a:lstStyle/>
          <a:p>
            <a:pPr marL="347663" indent="-347663">
              <a:buClr>
                <a:schemeClr val="accent6">
                  <a:lumMod val="50000"/>
                </a:schemeClr>
              </a:buClr>
              <a:buFont typeface="Wingdings 3" panose="05040102010807070707" pitchFamily="18" charset="2"/>
              <a:buChar char=""/>
            </a:pPr>
            <a:r>
              <a:rPr lang="en-US" sz="2000" dirty="0" smtClean="0"/>
              <a:t>The </a:t>
            </a:r>
            <a:r>
              <a:rPr lang="en-US" sz="2000" dirty="0"/>
              <a:t>advantages of setting up as a sole trader are that the entrepreneur has full control over the business and gets to keep all the profit. However, it can be hard to raise finance since the sole trader may have limited personal savings and banks may see the business idea as risky, reducing their willingness to lend to the sole trader.</a:t>
            </a:r>
          </a:p>
          <a:p>
            <a:pPr marL="347663" indent="-347663">
              <a:buClr>
                <a:schemeClr val="accent6">
                  <a:lumMod val="50000"/>
                </a:schemeClr>
              </a:buClr>
              <a:buFont typeface="Wingdings 3" panose="05040102010807070707" pitchFamily="18" charset="2"/>
              <a:buChar char=""/>
            </a:pPr>
            <a:r>
              <a:rPr lang="en-US" sz="2000" dirty="0"/>
              <a:t>Sole traders have </a:t>
            </a:r>
            <a:r>
              <a:rPr lang="en-US" sz="2000" b="1" dirty="0">
                <a:solidFill>
                  <a:srgbClr val="FF0000"/>
                </a:solidFill>
              </a:rPr>
              <a:t>unlimited liability</a:t>
            </a:r>
            <a:r>
              <a:rPr lang="en-US" sz="2000" dirty="0"/>
              <a:t>. This means that they are legally the same entity as their business and are fully responsible (liable) for its </a:t>
            </a:r>
            <a:r>
              <a:rPr lang="en-US" sz="2000" dirty="0" smtClean="0"/>
              <a:t>actions.</a:t>
            </a:r>
          </a:p>
          <a:p>
            <a:pPr marL="347663" indent="-347663">
              <a:buClr>
                <a:schemeClr val="accent6">
                  <a:lumMod val="50000"/>
                </a:schemeClr>
              </a:buClr>
              <a:buFont typeface="Wingdings 3" panose="05040102010807070707" pitchFamily="18" charset="2"/>
              <a:buChar char=""/>
            </a:pPr>
            <a:r>
              <a:rPr lang="en-US" sz="2000" dirty="0" smtClean="0"/>
              <a:t>If </a:t>
            </a:r>
            <a:r>
              <a:rPr lang="en-US" sz="2000" dirty="0"/>
              <a:t>the business incurs debts which it cannot pay, for example by buying stock which cannot be sold or letting utility or rent bills build up, the sole trader becomes personally liable for the business </a:t>
            </a:r>
            <a:r>
              <a:rPr lang="en-US" sz="2000" dirty="0" smtClean="0"/>
              <a:t>debts.</a:t>
            </a:r>
          </a:p>
          <a:p>
            <a:pPr marL="347663" indent="-347663">
              <a:buClr>
                <a:schemeClr val="accent6">
                  <a:lumMod val="50000"/>
                </a:schemeClr>
              </a:buClr>
              <a:buFont typeface="Wingdings 3" panose="05040102010807070707" pitchFamily="18" charset="2"/>
              <a:buChar char=""/>
            </a:pPr>
            <a:r>
              <a:rPr lang="en-US" sz="2000" dirty="0" smtClean="0"/>
              <a:t>This </a:t>
            </a:r>
            <a:r>
              <a:rPr lang="en-US" sz="2000" dirty="0"/>
              <a:t>means that the sole trader's personal assets (cash, possessions, property</a:t>
            </a:r>
            <a:r>
              <a:rPr lang="en-US" sz="2000" dirty="0" smtClean="0"/>
              <a:t>) could </a:t>
            </a:r>
            <a:r>
              <a:rPr lang="en-US" sz="2000" dirty="0"/>
              <a:t>be used to repay the business debts. This is a significant concern for sole traders who operate businesses with high running costs because the potential debts will be high</a:t>
            </a:r>
          </a:p>
        </p:txBody>
      </p:sp>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87</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3600" dirty="0" smtClean="0"/>
              <a:t>15.1 – Unincorporated – Sole Trader</a:t>
            </a:r>
            <a:endParaRPr lang="en-GB" sz="3600" dirty="0"/>
          </a:p>
        </p:txBody>
      </p:sp>
      <p:pic>
        <p:nvPicPr>
          <p:cNvPr id="15362" name="Picture 2" descr="Image result for sole trader"/>
          <p:cNvPicPr>
            <a:picLocks noChangeAspect="1" noChangeArrowheads="1"/>
          </p:cNvPicPr>
          <p:nvPr/>
        </p:nvPicPr>
        <p:blipFill rotWithShape="1">
          <a:blip r:embed="rId3">
            <a:extLst>
              <a:ext uri="{28A0092B-C50C-407E-A947-70E740481C1C}">
                <a14:useLocalDpi xmlns:a14="http://schemas.microsoft.com/office/drawing/2010/main" val="0"/>
              </a:ext>
            </a:extLst>
          </a:blip>
          <a:srcRect l="70550" t="22235" r="787" b="24621"/>
          <a:stretch/>
        </p:blipFill>
        <p:spPr bwMode="auto">
          <a:xfrm>
            <a:off x="7235458" y="1188305"/>
            <a:ext cx="1584175" cy="3608847"/>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Image result for sole trade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30" t="4234" r="2837" b="4970"/>
          <a:stretch/>
        </p:blipFill>
        <p:spPr bwMode="auto">
          <a:xfrm>
            <a:off x="7235459" y="5085184"/>
            <a:ext cx="1584174" cy="1464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22380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120680" cy="3416320"/>
          </a:xfrm>
          <a:prstGeom prst="rect">
            <a:avLst/>
          </a:prstGeom>
        </p:spPr>
        <p:txBody>
          <a:bodyPr wrap="square">
            <a:spAutoFit/>
          </a:bodyPr>
          <a:lstStyle/>
          <a:p>
            <a:pPr marL="347663" indent="-347663">
              <a:buClr>
                <a:schemeClr val="accent6">
                  <a:lumMod val="50000"/>
                </a:schemeClr>
              </a:buClr>
              <a:buFont typeface="Wingdings 3" panose="05040102010807070707" pitchFamily="18" charset="2"/>
              <a:buChar char=""/>
            </a:pPr>
            <a:r>
              <a:rPr lang="en-US" dirty="0" smtClean="0"/>
              <a:t>A partnership can be beneficial because there are more owners to contribute finance (and to help run the business). However, profit must be shared and there is the potential for conflict in decision making. In addition to this, each partner is jointly liable for all debts. </a:t>
            </a:r>
          </a:p>
          <a:p>
            <a:pPr marL="347663" indent="-347663">
              <a:buClr>
                <a:schemeClr val="accent6">
                  <a:lumMod val="50000"/>
                </a:schemeClr>
              </a:buClr>
              <a:buFont typeface="Wingdings 3" panose="05040102010807070707" pitchFamily="18" charset="2"/>
              <a:buChar char=""/>
            </a:pPr>
            <a:r>
              <a:rPr lang="en-US" dirty="0" smtClean="0"/>
              <a:t>This means that each individual has unlimited liability for all of the debts, even if they were incurred because of the actions of a partner in the business. This means that partners must have complete trust in each other. </a:t>
            </a:r>
          </a:p>
          <a:p>
            <a:pPr marL="347663" indent="-347663">
              <a:buClr>
                <a:schemeClr val="accent6">
                  <a:lumMod val="50000"/>
                </a:schemeClr>
              </a:buClr>
              <a:buFont typeface="Wingdings 3" panose="05040102010807070707" pitchFamily="18" charset="2"/>
              <a:buChar char=""/>
            </a:pPr>
            <a:r>
              <a:rPr lang="en-US" dirty="0" smtClean="0"/>
              <a:t>Partnerships work well for solicitors and other professionals. They work less well for businesses that will face heavy capital spending from the start.</a:t>
            </a:r>
            <a:endParaRPr lang="en-US" dirty="0"/>
          </a:p>
        </p:txBody>
      </p:sp>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88</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3600" dirty="0" smtClean="0"/>
              <a:t>15.2 – Unincorporated – Partnerships</a:t>
            </a:r>
            <a:endParaRPr lang="en-GB" sz="3600" dirty="0"/>
          </a:p>
        </p:txBody>
      </p:sp>
      <p:sp>
        <p:nvSpPr>
          <p:cNvPr id="3" name="Rectangle 2"/>
          <p:cNvSpPr/>
          <p:nvPr/>
        </p:nvSpPr>
        <p:spPr>
          <a:xfrm>
            <a:off x="305868" y="4581128"/>
            <a:ext cx="8514603" cy="2069797"/>
          </a:xfrm>
          <a:prstGeom prst="rect">
            <a:avLst/>
          </a:prstGeom>
          <a:solidFill>
            <a:schemeClr val="tx2">
              <a:lumMod val="20000"/>
              <a:lumOff val="80000"/>
            </a:schemeClr>
          </a:solidFill>
          <a:ln w="57150">
            <a:solidFill>
              <a:srgbClr val="002060"/>
            </a:solidFill>
          </a:ln>
        </p:spPr>
        <p:txBody>
          <a:bodyPr wrap="square">
            <a:spAutoFit/>
          </a:bodyPr>
          <a:lstStyle/>
          <a:p>
            <a:pPr marL="0" marR="0" indent="0" algn="just">
              <a:spcBef>
                <a:spcPts val="0"/>
              </a:spcBef>
              <a:spcAft>
                <a:spcPts val="300"/>
              </a:spcAft>
            </a:pPr>
            <a:r>
              <a:rPr lang="en-US" dirty="0">
                <a:latin typeface="Arial" panose="020B0604020202020204" pitchFamily="34" charset="0"/>
                <a:ea typeface="Segoe UI" panose="020B0502040204020203" pitchFamily="34" charset="0"/>
                <a:cs typeface="Arial" panose="020B0604020202020204" pitchFamily="34" charset="0"/>
              </a:rPr>
              <a:t>A </a:t>
            </a:r>
            <a:r>
              <a:rPr lang="en-US" b="1" dirty="0">
                <a:solidFill>
                  <a:srgbClr val="000000"/>
                </a:solidFill>
                <a:latin typeface="Arial" panose="020B0604020202020204" pitchFamily="34" charset="0"/>
                <a:ea typeface="Segoe UI" panose="020B0502040204020203" pitchFamily="34" charset="0"/>
                <a:cs typeface="Arial" panose="020B0604020202020204" pitchFamily="34" charset="0"/>
              </a:rPr>
              <a:t>sole trader </a:t>
            </a:r>
            <a:r>
              <a:rPr lang="en-US" dirty="0">
                <a:latin typeface="Arial" panose="020B0604020202020204" pitchFamily="34" charset="0"/>
                <a:ea typeface="Segoe UI" panose="020B0502040204020203" pitchFamily="34" charset="0"/>
                <a:cs typeface="Arial" panose="020B0604020202020204" pitchFamily="34" charset="0"/>
              </a:rPr>
              <a:t>is an </a:t>
            </a:r>
            <a:r>
              <a:rPr lang="en-US" i="1" dirty="0">
                <a:solidFill>
                  <a:srgbClr val="000000"/>
                </a:solidFill>
                <a:latin typeface="Arial" panose="020B0604020202020204" pitchFamily="34" charset="0"/>
                <a:ea typeface="Segoe UI" panose="020B0502040204020203" pitchFamily="34" charset="0"/>
                <a:cs typeface="Arial" panose="020B0604020202020204" pitchFamily="34" charset="0"/>
              </a:rPr>
              <a:t>unincorporated</a:t>
            </a:r>
            <a:r>
              <a:rPr lang="en-US" dirty="0">
                <a:latin typeface="Arial" panose="020B0604020202020204" pitchFamily="34" charset="0"/>
                <a:ea typeface="Segoe UI" panose="020B0502040204020203" pitchFamily="34" charset="0"/>
                <a:cs typeface="Arial" panose="020B0604020202020204" pitchFamily="34" charset="0"/>
              </a:rPr>
              <a:t> business owned and operated by one person. The sole trader may employ workers but it is most common that they work alone. The sole trader has unlimited liability for the debts of his/her business.</a:t>
            </a:r>
            <a:endParaRPr lang="en-GB" dirty="0">
              <a:latin typeface="Arial" panose="020B0604020202020204" pitchFamily="34" charset="0"/>
              <a:ea typeface="Segoe UI" panose="020B0502040204020203" pitchFamily="34" charset="0"/>
              <a:cs typeface="Arial" panose="020B0604020202020204" pitchFamily="34" charset="0"/>
            </a:endParaRPr>
          </a:p>
          <a:p>
            <a:pPr marL="0" marR="0" indent="0" algn="just">
              <a:spcBef>
                <a:spcPts val="0"/>
              </a:spcBef>
              <a:spcAft>
                <a:spcPts val="2375"/>
              </a:spcAft>
            </a:pPr>
            <a:r>
              <a:rPr lang="en-US" dirty="0">
                <a:latin typeface="Arial" panose="020B0604020202020204" pitchFamily="34" charset="0"/>
                <a:ea typeface="Segoe UI" panose="020B0502040204020203" pitchFamily="34" charset="0"/>
                <a:cs typeface="Arial" panose="020B0604020202020204" pitchFamily="34" charset="0"/>
              </a:rPr>
              <a:t>A simple </a:t>
            </a:r>
            <a:r>
              <a:rPr lang="en-US" b="1" dirty="0">
                <a:solidFill>
                  <a:srgbClr val="000000"/>
                </a:solidFill>
                <a:latin typeface="Arial" panose="020B0604020202020204" pitchFamily="34" charset="0"/>
                <a:ea typeface="Segoe UI" panose="020B0502040204020203" pitchFamily="34" charset="0"/>
                <a:cs typeface="Arial" panose="020B0604020202020204" pitchFamily="34" charset="0"/>
              </a:rPr>
              <a:t>partnership </a:t>
            </a:r>
            <a:r>
              <a:rPr lang="en-US" dirty="0">
                <a:latin typeface="Arial" panose="020B0604020202020204" pitchFamily="34" charset="0"/>
                <a:ea typeface="Segoe UI" panose="020B0502040204020203" pitchFamily="34" charset="0"/>
                <a:cs typeface="Arial" panose="020B0604020202020204" pitchFamily="34" charset="0"/>
              </a:rPr>
              <a:t>is an </a:t>
            </a:r>
            <a:r>
              <a:rPr lang="en-US" i="1" dirty="0">
                <a:solidFill>
                  <a:srgbClr val="000000"/>
                </a:solidFill>
                <a:latin typeface="Arial" panose="020B0604020202020204" pitchFamily="34" charset="0"/>
                <a:ea typeface="Segoe UI" panose="020B0502040204020203" pitchFamily="34" charset="0"/>
                <a:cs typeface="Arial" panose="020B0604020202020204" pitchFamily="34" charset="0"/>
              </a:rPr>
              <a:t>unincorporated</a:t>
            </a:r>
            <a:r>
              <a:rPr lang="en-US" dirty="0">
                <a:latin typeface="Arial" panose="020B0604020202020204" pitchFamily="34" charset="0"/>
                <a:ea typeface="Segoe UI" panose="020B0502040204020203" pitchFamily="34" charset="0"/>
                <a:cs typeface="Arial" panose="020B0604020202020204" pitchFamily="34" charset="0"/>
              </a:rPr>
              <a:t> business owned and operated by two or more individuals. The partners are </a:t>
            </a:r>
            <a:r>
              <a:rPr lang="en-US" i="1" dirty="0">
                <a:solidFill>
                  <a:srgbClr val="000000"/>
                </a:solidFill>
                <a:latin typeface="Arial" panose="020B0604020202020204" pitchFamily="34" charset="0"/>
                <a:ea typeface="Segoe UI" panose="020B0502040204020203" pitchFamily="34" charset="0"/>
                <a:cs typeface="Arial" panose="020B0604020202020204" pitchFamily="34" charset="0"/>
              </a:rPr>
              <a:t>jointly and severally liable</a:t>
            </a:r>
            <a:r>
              <a:rPr lang="en-US" dirty="0">
                <a:latin typeface="Arial" panose="020B0604020202020204" pitchFamily="34" charset="0"/>
                <a:ea typeface="Segoe UI" panose="020B0502040204020203" pitchFamily="34" charset="0"/>
                <a:cs typeface="Arial" panose="020B0604020202020204" pitchFamily="34" charset="0"/>
              </a:rPr>
              <a:t> for the debts of the business - this means that they are each individually responsible for all of the business debts.</a:t>
            </a:r>
            <a:endParaRPr lang="en-GB" dirty="0">
              <a:effectLst/>
              <a:latin typeface="Arial" panose="020B0604020202020204" pitchFamily="34" charset="0"/>
              <a:ea typeface="Segoe UI" panose="020B0502040204020203" pitchFamily="34" charset="0"/>
              <a:cs typeface="Arial" panose="020B0604020202020204" pitchFamily="34" charset="0"/>
            </a:endParaRPr>
          </a:p>
        </p:txBody>
      </p:sp>
      <p:pic>
        <p:nvPicPr>
          <p:cNvPr id="16386" name="Picture 2" descr="Image result for partnership benefi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5398" y="1307312"/>
            <a:ext cx="2656814" cy="253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97448"/>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664628"/>
          </a:xfrm>
          <a:prstGeom prst="rect">
            <a:avLst/>
          </a:prstGeom>
        </p:spPr>
        <p:txBody>
          <a:bodyPr wrap="square">
            <a:spAutoFit/>
          </a:bodyPr>
          <a:lstStyle/>
          <a:p>
            <a:pPr marL="347663" indent="-347663">
              <a:buClr>
                <a:schemeClr val="accent6">
                  <a:lumMod val="50000"/>
                </a:schemeClr>
              </a:buClr>
              <a:buFont typeface="Wingdings 3" panose="05040102010807070707" pitchFamily="18" charset="2"/>
              <a:buChar char=""/>
            </a:pPr>
            <a:r>
              <a:rPr lang="en-US" sz="2130" dirty="0"/>
              <a:t>When a business is incorporated it gains its own separate legal identity. This means that debts incurred are the debts of the business, not the owner(s). So personal assets cannot be used to repay business debts. This is called </a:t>
            </a:r>
            <a:r>
              <a:rPr lang="en-US" sz="2130" b="1" dirty="0">
                <a:solidFill>
                  <a:srgbClr val="FF0000"/>
                </a:solidFill>
              </a:rPr>
              <a:t>limited liability</a:t>
            </a:r>
            <a:r>
              <a:rPr lang="en-US" sz="2130" dirty="0"/>
              <a:t> - the liability (responsibility) of the owner(s) for any debts is limited to the money invested in the business by the individual. This means that they can potentially lose all their investments but </a:t>
            </a:r>
            <a:r>
              <a:rPr lang="en-US" sz="2130" dirty="0" smtClean="0"/>
              <a:t>not their </a:t>
            </a:r>
            <a:r>
              <a:rPr lang="en-US" sz="2130" dirty="0"/>
              <a:t>personal </a:t>
            </a:r>
            <a:r>
              <a:rPr lang="en-US" sz="2130" dirty="0" smtClean="0"/>
              <a:t>assets.</a:t>
            </a:r>
            <a:endParaRPr lang="en-US" sz="2130" dirty="0"/>
          </a:p>
          <a:p>
            <a:pPr marL="347663" indent="-347663">
              <a:buClr>
                <a:schemeClr val="accent6">
                  <a:lumMod val="50000"/>
                </a:schemeClr>
              </a:buClr>
              <a:buFont typeface="Wingdings 3" panose="05040102010807070707" pitchFamily="18" charset="2"/>
              <a:buChar char=""/>
            </a:pPr>
            <a:r>
              <a:rPr lang="en-US" sz="2130" dirty="0"/>
              <a:t>The owners of an incorporated business are called shareholders since they own a share of the business. One person can be the sole shareholder of a business or shares can be sold to others in order to raise finance for the </a:t>
            </a:r>
            <a:r>
              <a:rPr lang="en-US" sz="2130" dirty="0" smtClean="0"/>
              <a:t>business. </a:t>
            </a:r>
            <a:r>
              <a:rPr lang="en-US" sz="2130" dirty="0"/>
              <a:t>There are two types of incorporated business: </a:t>
            </a:r>
            <a:r>
              <a:rPr lang="en-US" sz="2130" b="1" dirty="0"/>
              <a:t>private limited companies </a:t>
            </a:r>
            <a:r>
              <a:rPr lang="en-US" sz="2130" dirty="0" smtClean="0"/>
              <a:t>(Ltd</a:t>
            </a:r>
            <a:r>
              <a:rPr lang="en-US" sz="2130" dirty="0"/>
              <a:t>.) and </a:t>
            </a:r>
            <a:r>
              <a:rPr lang="en-US" sz="2130" b="1" dirty="0"/>
              <a:t>public limited companies </a:t>
            </a:r>
            <a:r>
              <a:rPr lang="en-US" sz="2130" dirty="0" smtClean="0"/>
              <a:t>(PLC</a:t>
            </a:r>
            <a:r>
              <a:rPr lang="en-US" sz="2130" dirty="0"/>
              <a:t>).</a:t>
            </a:r>
          </a:p>
        </p:txBody>
      </p:sp>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88</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4000" dirty="0" smtClean="0"/>
              <a:t>15.3 – Incorporated Business</a:t>
            </a:r>
            <a:endParaRPr lang="en-GB" sz="4000" dirty="0"/>
          </a:p>
        </p:txBody>
      </p:sp>
      <p:pic>
        <p:nvPicPr>
          <p:cNvPr id="17410" name="Picture 2" descr="Image result for Incorporated Busines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679" t="5702" r="3522" b="5470"/>
          <a:stretch/>
        </p:blipFill>
        <p:spPr bwMode="auto">
          <a:xfrm>
            <a:off x="7164288" y="1131088"/>
            <a:ext cx="1656185" cy="915773"/>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Image result for Incorporated Business benefit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805" t="3046" r="2805" b="2565"/>
          <a:stretch/>
        </p:blipFill>
        <p:spPr bwMode="auto">
          <a:xfrm>
            <a:off x="7164288" y="2348879"/>
            <a:ext cx="1656185" cy="1656185"/>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Image result for Incorporated Business benefi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134" t="3121" r="5996" b="14810"/>
          <a:stretch/>
        </p:blipFill>
        <p:spPr bwMode="auto">
          <a:xfrm>
            <a:off x="7164287" y="5377056"/>
            <a:ext cx="1656185" cy="1148288"/>
          </a:xfrm>
          <a:prstGeom prst="rect">
            <a:avLst/>
          </a:prstGeom>
          <a:noFill/>
          <a:extLst>
            <a:ext uri="{909E8E84-426E-40DD-AFC4-6F175D3DCCD1}">
              <a14:hiddenFill xmlns:a14="http://schemas.microsoft.com/office/drawing/2010/main">
                <a:solidFill>
                  <a:srgbClr val="FFFFFF"/>
                </a:solidFill>
              </a14:hiddenFill>
            </a:ext>
          </a:extLst>
        </p:spPr>
      </p:pic>
      <p:pic>
        <p:nvPicPr>
          <p:cNvPr id="17416" name="Picture 8" descr="Image result for Incorporated Business benefit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526" t="6691" r="3403" b="8366"/>
          <a:stretch/>
        </p:blipFill>
        <p:spPr bwMode="auto">
          <a:xfrm>
            <a:off x="7164288" y="4287023"/>
            <a:ext cx="1656185" cy="798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142803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96744" cy="5583067"/>
          </a:xfrm>
          <a:prstGeom prst="rect">
            <a:avLst/>
          </a:prstGeom>
        </p:spPr>
        <p:txBody>
          <a:bodyPr wrap="square">
            <a:spAutoFit/>
          </a:bodyPr>
          <a:lstStyle/>
          <a:p>
            <a:pPr marL="347663" indent="-347663">
              <a:buClr>
                <a:schemeClr val="accent6">
                  <a:lumMod val="50000"/>
                </a:schemeClr>
              </a:buClr>
              <a:buFont typeface="Wingdings 3" panose="05040102010807070707" pitchFamily="18" charset="2"/>
              <a:buChar char=""/>
            </a:pPr>
            <a:r>
              <a:rPr lang="en-US" sz="2230" dirty="0"/>
              <a:t>Entrepreneurs setting up in business would use a private limited company (Ltd.), selling shares only to people they know. In exchange for part ownership of the business the entrepreneur can raise significant finance to invest in the business. In return the shareholders will receive part of the business profit in the form of dividends. </a:t>
            </a:r>
            <a:endParaRPr lang="en-US" sz="2230" dirty="0" smtClean="0"/>
          </a:p>
          <a:p>
            <a:pPr marL="347663" indent="-347663">
              <a:buClr>
                <a:schemeClr val="accent6">
                  <a:lumMod val="50000"/>
                </a:schemeClr>
              </a:buClr>
              <a:buFont typeface="Wingdings 3" panose="05040102010807070707" pitchFamily="18" charset="2"/>
              <a:buChar char=""/>
            </a:pPr>
            <a:r>
              <a:rPr lang="en-US" sz="2230" dirty="0" smtClean="0"/>
              <a:t>Some </a:t>
            </a:r>
            <a:r>
              <a:rPr lang="en-US" sz="2230" dirty="0"/>
              <a:t>shareholders may want to have input into how the business is run while others will be happy to receive their dividend without having any regular contact with the </a:t>
            </a:r>
            <a:r>
              <a:rPr lang="en-US" sz="2230" dirty="0" smtClean="0"/>
              <a:t>business.</a:t>
            </a:r>
          </a:p>
          <a:p>
            <a:pPr marL="347663" indent="-347663">
              <a:buClr>
                <a:schemeClr val="accent6">
                  <a:lumMod val="50000"/>
                </a:schemeClr>
              </a:buClr>
              <a:buFont typeface="Wingdings 3" panose="05040102010807070707" pitchFamily="18" charset="2"/>
              <a:buChar char=""/>
            </a:pPr>
            <a:r>
              <a:rPr lang="en-US" sz="2230" dirty="0" smtClean="0"/>
              <a:t>There </a:t>
            </a:r>
            <a:r>
              <a:rPr lang="en-US" sz="2230" dirty="0"/>
              <a:t>are more regulations governing private limited companies than sole traders and partnerships, which increases the cost and complexity of administration in running the business.</a:t>
            </a:r>
          </a:p>
        </p:txBody>
      </p:sp>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88</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2400" dirty="0" smtClean="0"/>
              <a:t>15.3 – Incorporated Business – Private Limited Company</a:t>
            </a:r>
            <a:endParaRPr lang="en-GB" sz="2400" dirty="0"/>
          </a:p>
        </p:txBody>
      </p:sp>
      <p:pic>
        <p:nvPicPr>
          <p:cNvPr id="17410" name="Picture 2" descr="Image result for Incorporated Busines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679" t="5702" r="3522" b="5470"/>
          <a:stretch/>
        </p:blipFill>
        <p:spPr bwMode="auto">
          <a:xfrm>
            <a:off x="7164288" y="1131088"/>
            <a:ext cx="1656185" cy="915773"/>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Image result for Incorporated Business benefit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805" t="3046" r="2805" b="2565"/>
          <a:stretch/>
        </p:blipFill>
        <p:spPr bwMode="auto">
          <a:xfrm>
            <a:off x="7164287" y="2204863"/>
            <a:ext cx="1656185" cy="1656185"/>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descr="Image result for examples of private limited compan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3960189"/>
            <a:ext cx="2187699" cy="2642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914113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88</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2400" dirty="0" smtClean="0"/>
              <a:t>15.3 – Incorporated Business – Private Limited Company</a:t>
            </a:r>
            <a:endParaRPr lang="en-GB" sz="2400" dirty="0"/>
          </a:p>
        </p:txBody>
      </p:sp>
      <p:pic>
        <p:nvPicPr>
          <p:cNvPr id="17410" name="Picture 2" descr="Image result for Incorporated Busines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679" t="5702" r="3522" b="5470"/>
          <a:stretch/>
        </p:blipFill>
        <p:spPr bwMode="auto">
          <a:xfrm>
            <a:off x="7164288" y="1131088"/>
            <a:ext cx="1656185" cy="915773"/>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Image result for Incorporated Business benefit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805" t="3046" r="2805" b="2565"/>
          <a:stretch/>
        </p:blipFill>
        <p:spPr bwMode="auto">
          <a:xfrm>
            <a:off x="7164287" y="2204863"/>
            <a:ext cx="1656185" cy="1656185"/>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descr="Image result for examples of private limited compan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3960189"/>
            <a:ext cx="2187699" cy="264214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1052135704"/>
              </p:ext>
            </p:extLst>
          </p:nvPr>
        </p:nvGraphicFramePr>
        <p:xfrm>
          <a:off x="323528" y="1131088"/>
          <a:ext cx="6264696" cy="5394960"/>
        </p:xfrm>
        <a:graphic>
          <a:graphicData uri="http://schemas.openxmlformats.org/drawingml/2006/table">
            <a:tbl>
              <a:tblPr firstRow="1" bandRow="1">
                <a:tableStyleId>{5C22544A-7EE6-4342-B048-85BDC9FD1C3A}</a:tableStyleId>
              </a:tblPr>
              <a:tblGrid>
                <a:gridCol w="3132348"/>
                <a:gridCol w="3132348"/>
              </a:tblGrid>
              <a:tr h="370840">
                <a:tc>
                  <a:txBody>
                    <a:bodyPr/>
                    <a:lstStyle/>
                    <a:p>
                      <a:r>
                        <a:rPr lang="en-GB" sz="2400" dirty="0" smtClean="0">
                          <a:latin typeface="Arial" panose="020B0604020202020204" pitchFamily="34" charset="0"/>
                          <a:cs typeface="Arial" panose="020B0604020202020204" pitchFamily="34" charset="0"/>
                        </a:rPr>
                        <a:t>Sole traders</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Private</a:t>
                      </a:r>
                      <a:r>
                        <a:rPr lang="en-GB" sz="2400" baseline="0" dirty="0" smtClean="0">
                          <a:latin typeface="Arial" panose="020B0604020202020204" pitchFamily="34" charset="0"/>
                          <a:cs typeface="Arial" panose="020B0604020202020204" pitchFamily="34" charset="0"/>
                        </a:rPr>
                        <a:t> Limited Company</a:t>
                      </a:r>
                      <a:endParaRPr lang="en-GB" sz="2400" dirty="0">
                        <a:latin typeface="Arial" panose="020B0604020202020204" pitchFamily="34" charset="0"/>
                        <a:cs typeface="Arial" panose="020B0604020202020204" pitchFamily="34" charset="0"/>
                      </a:endParaRPr>
                    </a:p>
                  </a:txBody>
                  <a:tcPr/>
                </a:tc>
              </a:tr>
              <a:tr h="370840">
                <a:tc>
                  <a:txBody>
                    <a:bodyPr/>
                    <a:lstStyle/>
                    <a:p>
                      <a:r>
                        <a:rPr lang="en-US" sz="2400" b="1" dirty="0" smtClean="0">
                          <a:latin typeface="Arial" panose="020B0604020202020204" pitchFamily="34" charset="0"/>
                          <a:cs typeface="Arial" panose="020B0604020202020204" pitchFamily="34" charset="0"/>
                        </a:rPr>
                        <a:t>Advantages</a:t>
                      </a:r>
                      <a:r>
                        <a:rPr lang="en-US" sz="2400" dirty="0" smtClean="0">
                          <a:latin typeface="Arial" panose="020B0604020202020204" pitchFamily="34" charset="0"/>
                          <a:cs typeface="Arial" panose="020B0604020202020204" pitchFamily="34" charset="0"/>
                        </a:rPr>
                        <a:t>	</a:t>
                      </a:r>
                    </a:p>
                    <a:p>
                      <a:r>
                        <a:rPr lang="en-US" sz="2400" dirty="0" smtClean="0">
                          <a:latin typeface="Arial" panose="020B0604020202020204" pitchFamily="34" charset="0"/>
                          <a:cs typeface="Arial" panose="020B0604020202020204" pitchFamily="34" charset="0"/>
                        </a:rPr>
                        <a:t>Full control of the business</a:t>
                      </a:r>
                    </a:p>
                    <a:p>
                      <a:r>
                        <a:rPr lang="en-US" sz="2400" dirty="0" smtClean="0">
                          <a:latin typeface="Arial" panose="020B0604020202020204" pitchFamily="34" charset="0"/>
                          <a:cs typeface="Arial" panose="020B0604020202020204" pitchFamily="34" charset="0"/>
                        </a:rPr>
                        <a:t>Owner receives all profit.	.</a:t>
                      </a:r>
                    </a:p>
                    <a:p>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smtClean="0">
                          <a:latin typeface="Arial" panose="020B0604020202020204" pitchFamily="34" charset="0"/>
                          <a:cs typeface="Arial" panose="020B0604020202020204" pitchFamily="34" charset="0"/>
                        </a:rPr>
                        <a:t>Advantages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panose="020B0604020202020204" pitchFamily="34" charset="0"/>
                          <a:cs typeface="Arial" panose="020B0604020202020204" pitchFamily="34" charset="0"/>
                        </a:rPr>
                        <a:t>Limited liability for business debts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panose="020B0604020202020204" pitchFamily="34" charset="0"/>
                          <a:cs typeface="Arial" panose="020B0604020202020204" pitchFamily="34" charset="0"/>
                        </a:rPr>
                        <a:t>Easier to raise finance</a:t>
                      </a:r>
                    </a:p>
                  </a:txBody>
                  <a:tcPr/>
                </a:tc>
              </a:tr>
              <a:tr h="370840">
                <a:tc>
                  <a:txBody>
                    <a:bodyPr/>
                    <a:lstStyle/>
                    <a:p>
                      <a:r>
                        <a:rPr lang="en-US" sz="2400" b="1" dirty="0" smtClean="0">
                          <a:latin typeface="Arial" panose="020B0604020202020204" pitchFamily="34" charset="0"/>
                          <a:cs typeface="Arial" panose="020B0604020202020204" pitchFamily="34" charset="0"/>
                        </a:rPr>
                        <a:t>Disadvantages</a:t>
                      </a:r>
                    </a:p>
                    <a:p>
                      <a:r>
                        <a:rPr lang="en-US" sz="2400" dirty="0" smtClean="0">
                          <a:latin typeface="Arial" panose="020B0604020202020204" pitchFamily="34" charset="0"/>
                          <a:cs typeface="Arial" panose="020B0604020202020204" pitchFamily="34" charset="0"/>
                        </a:rPr>
                        <a:t>Unlimited liability for all debts</a:t>
                      </a:r>
                    </a:p>
                    <a:p>
                      <a:r>
                        <a:rPr lang="en-US" sz="2400" dirty="0" smtClean="0">
                          <a:latin typeface="Arial" panose="020B0604020202020204" pitchFamily="34" charset="0"/>
                          <a:cs typeface="Arial" panose="020B0604020202020204" pitchFamily="34" charset="0"/>
                        </a:rPr>
                        <a:t>Can be hard to raise finance.</a:t>
                      </a:r>
                    </a:p>
                  </a:txBody>
                  <a:tcPr/>
                </a:tc>
                <a:tc>
                  <a:txBody>
                    <a:bodyPr/>
                    <a:lstStyle/>
                    <a:p>
                      <a:r>
                        <a:rPr lang="en-US" sz="2400" b="1" dirty="0" smtClean="0">
                          <a:latin typeface="Arial" panose="020B0604020202020204" pitchFamily="34" charset="0"/>
                          <a:cs typeface="Arial" panose="020B0604020202020204" pitchFamily="34" charset="0"/>
                        </a:rPr>
                        <a:t>Disadvantages</a:t>
                      </a:r>
                    </a:p>
                    <a:p>
                      <a:r>
                        <a:rPr lang="en-US" sz="2400" dirty="0" smtClean="0">
                          <a:latin typeface="Arial" panose="020B0604020202020204" pitchFamily="34" charset="0"/>
                          <a:cs typeface="Arial" panose="020B0604020202020204" pitchFamily="34" charset="0"/>
                        </a:rPr>
                        <a:t>More regulation</a:t>
                      </a:r>
                    </a:p>
                    <a:p>
                      <a:r>
                        <a:rPr lang="en-US" sz="2400" dirty="0" smtClean="0">
                          <a:latin typeface="Arial" panose="020B0604020202020204" pitchFamily="34" charset="0"/>
                          <a:cs typeface="Arial" panose="020B0604020202020204" pitchFamily="34" charset="0"/>
                        </a:rPr>
                        <a:t>Sharing the profits</a:t>
                      </a:r>
                      <a:endParaRPr lang="en-GB" sz="2400" dirty="0" smtClean="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panose="020B0604020202020204" pitchFamily="34" charset="0"/>
                          <a:cs typeface="Arial" panose="020B0604020202020204" pitchFamily="34" charset="0"/>
                        </a:rPr>
                        <a:t>Shareholder involvement. </a:t>
                      </a:r>
                    </a:p>
                    <a:p>
                      <a:endParaRPr lang="en-GB" sz="2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04212381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89</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2500" dirty="0" smtClean="0"/>
              <a:t>15.4 – Incorporated Business – Public Limited Company</a:t>
            </a:r>
            <a:endParaRPr lang="en-GB" sz="2500" dirty="0"/>
          </a:p>
        </p:txBody>
      </p:sp>
      <p:sp>
        <p:nvSpPr>
          <p:cNvPr id="9" name="Rectangle 8"/>
          <p:cNvSpPr/>
          <p:nvPr/>
        </p:nvSpPr>
        <p:spPr>
          <a:xfrm>
            <a:off x="251520" y="1096426"/>
            <a:ext cx="6912768" cy="4524315"/>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400" dirty="0"/>
              <a:t>Public limited companies issue shares publicly and are governed by many more regulations than private limited companies. This is not an option for entrepreneurs when setting up a business since the initial share offering must raise at least £50,000. This is very unlikely for a business with no trading history! </a:t>
            </a:r>
            <a:endParaRPr lang="en-US" sz="2400" dirty="0" smtClean="0"/>
          </a:p>
          <a:p>
            <a:pPr marL="398463" indent="-398463">
              <a:buClr>
                <a:schemeClr val="accent6">
                  <a:lumMod val="50000"/>
                </a:schemeClr>
              </a:buClr>
              <a:buFont typeface="Wingdings 3" panose="05040102010807070707" pitchFamily="18" charset="2"/>
              <a:buChar char=""/>
            </a:pPr>
            <a:r>
              <a:rPr lang="en-US" sz="2400" dirty="0" smtClean="0"/>
              <a:t>Public </a:t>
            </a:r>
            <a:r>
              <a:rPr lang="en-US" sz="2400" dirty="0"/>
              <a:t>limited companies must publish their financial accounts each year - you can read the accounts of many well-known businesses by searching through their websites to find the pages where this information is published.</a:t>
            </a:r>
          </a:p>
        </p:txBody>
      </p:sp>
      <p:sp>
        <p:nvSpPr>
          <p:cNvPr id="2" name="Rectangle 1"/>
          <p:cNvSpPr/>
          <p:nvPr/>
        </p:nvSpPr>
        <p:spPr>
          <a:xfrm>
            <a:off x="281256" y="5700301"/>
            <a:ext cx="8539215" cy="923330"/>
          </a:xfrm>
          <a:prstGeom prst="rect">
            <a:avLst/>
          </a:prstGeom>
          <a:solidFill>
            <a:schemeClr val="tx2">
              <a:lumMod val="20000"/>
              <a:lumOff val="80000"/>
            </a:schemeClr>
          </a:solidFill>
          <a:ln w="57150">
            <a:solidFill>
              <a:srgbClr val="002060"/>
            </a:solidFill>
          </a:ln>
        </p:spPr>
        <p:txBody>
          <a:bodyPr wrap="square">
            <a:spAutoFit/>
          </a:bodyPr>
          <a:lstStyle/>
          <a:p>
            <a:r>
              <a:rPr lang="en-US" b="1" dirty="0" smtClean="0">
                <a:solidFill>
                  <a:srgbClr val="000000"/>
                </a:solidFill>
                <a:latin typeface="Arial" panose="020B0604020202020204" pitchFamily="34" charset="0"/>
                <a:cs typeface="Arial" panose="020B0604020202020204" pitchFamily="34" charset="0"/>
              </a:rPr>
              <a:t>Find Out</a:t>
            </a:r>
          </a:p>
          <a:p>
            <a:r>
              <a:rPr lang="en-US" dirty="0" smtClean="0">
                <a:solidFill>
                  <a:srgbClr val="000000"/>
                </a:solidFill>
                <a:latin typeface="Arial" panose="020B0604020202020204" pitchFamily="34" charset="0"/>
                <a:cs typeface="Arial" panose="020B0604020202020204" pitchFamily="34" charset="0"/>
              </a:rPr>
              <a:t>Use the website </a:t>
            </a:r>
            <a:r>
              <a:rPr lang="en-US" u="sng" dirty="0" smtClean="0">
                <a:solidFill>
                  <a:srgbClr val="000000"/>
                </a:solidFill>
                <a:latin typeface="Arial" panose="020B0604020202020204" pitchFamily="34" charset="0"/>
                <a:cs typeface="Arial" panose="020B0604020202020204" pitchFamily="34" charset="0"/>
                <a:hlinkClick r:id="rId3"/>
              </a:rPr>
              <a:t>www.businesslink.gov.uk</a:t>
            </a:r>
            <a:r>
              <a:rPr lang="en-US" dirty="0" smtClean="0">
                <a:solidFill>
                  <a:srgbClr val="000000"/>
                </a:solidFill>
                <a:latin typeface="Arial" panose="020B0604020202020204" pitchFamily="34" charset="0"/>
                <a:cs typeface="Arial" panose="020B0604020202020204" pitchFamily="34" charset="0"/>
              </a:rPr>
              <a:t> to find out more about the processes involved in setting up different types of business organisation.</a:t>
            </a:r>
            <a:endParaRPr lang="en-GB" dirty="0">
              <a:latin typeface="Arial" panose="020B0604020202020204" pitchFamily="34" charset="0"/>
              <a:cs typeface="Arial" panose="020B0604020202020204" pitchFamily="34" charset="0"/>
            </a:endParaRPr>
          </a:p>
        </p:txBody>
      </p:sp>
      <p:pic>
        <p:nvPicPr>
          <p:cNvPr id="19458" name="Picture 2" descr="Image result for examples of public limited company"/>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811"/>
          <a:stretch/>
        </p:blipFill>
        <p:spPr bwMode="auto">
          <a:xfrm>
            <a:off x="7164288" y="1137825"/>
            <a:ext cx="1656183" cy="1306283"/>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Image result for examples of public limited company"/>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499" r="3052" b="6339"/>
          <a:stretch/>
        </p:blipFill>
        <p:spPr bwMode="auto">
          <a:xfrm>
            <a:off x="7164288" y="2563021"/>
            <a:ext cx="1665726" cy="1252130"/>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Image result for examples of public limited company"/>
          <p:cNvPicPr>
            <a:picLocks noChangeAspect="1" noChangeArrowheads="1"/>
          </p:cNvPicPr>
          <p:nvPr/>
        </p:nvPicPr>
        <p:blipFill rotWithShape="1">
          <a:blip r:embed="rId6">
            <a:extLst>
              <a:ext uri="{28A0092B-C50C-407E-A947-70E740481C1C}">
                <a14:useLocalDpi xmlns:a14="http://schemas.microsoft.com/office/drawing/2010/main" val="0"/>
              </a:ext>
            </a:extLst>
          </a:blip>
          <a:srcRect l="2520" t="1" b="1338"/>
          <a:stretch/>
        </p:blipFill>
        <p:spPr bwMode="auto">
          <a:xfrm>
            <a:off x="7164288" y="3934065"/>
            <a:ext cx="1665726" cy="1691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508701"/>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89</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2500" dirty="0" smtClean="0"/>
              <a:t>15.4 – Incorporated Business – Public Limited Company</a:t>
            </a:r>
            <a:endParaRPr lang="en-GB" sz="2500" dirty="0"/>
          </a:p>
        </p:txBody>
      </p:sp>
      <p:sp>
        <p:nvSpPr>
          <p:cNvPr id="9" name="Rectangle 8"/>
          <p:cNvSpPr/>
          <p:nvPr/>
        </p:nvSpPr>
        <p:spPr>
          <a:xfrm>
            <a:off x="251520" y="1096426"/>
            <a:ext cx="8640960" cy="5632311"/>
          </a:xfrm>
          <a:prstGeom prst="rect">
            <a:avLst/>
          </a:prstGeom>
        </p:spPr>
        <p:txBody>
          <a:bodyPr wrap="square">
            <a:spAutoFit/>
          </a:bodyPr>
          <a:lstStyle/>
          <a:p>
            <a:pPr marL="398463" indent="-398463">
              <a:buClr>
                <a:schemeClr val="accent6">
                  <a:lumMod val="50000"/>
                </a:schemeClr>
              </a:buClr>
              <a:buFont typeface="Wingdings 3" panose="05040102010807070707" pitchFamily="18" charset="2"/>
              <a:buChar char=""/>
            </a:pPr>
            <a:r>
              <a:rPr lang="en-US" sz="2000" b="1" dirty="0">
                <a:solidFill>
                  <a:srgbClr val="FF0000"/>
                </a:solidFill>
              </a:rPr>
              <a:t>Unlimited liability </a:t>
            </a:r>
            <a:r>
              <a:rPr lang="en-US" sz="2000" dirty="0"/>
              <a:t>means that an individual has no legal separation from their business and is therefore personally responsible for the debts of the business. Their personal assets could be used to pay business debts if the business assets are not sufficient to pay debts incurred.</a:t>
            </a:r>
          </a:p>
          <a:p>
            <a:pPr marL="398463" indent="-398463">
              <a:buClr>
                <a:schemeClr val="accent6">
                  <a:lumMod val="50000"/>
                </a:schemeClr>
              </a:buClr>
              <a:buFont typeface="Wingdings 3" panose="05040102010807070707" pitchFamily="18" charset="2"/>
              <a:buChar char=""/>
            </a:pPr>
            <a:r>
              <a:rPr lang="en-US" sz="2000" b="1" dirty="0">
                <a:solidFill>
                  <a:srgbClr val="FF0000"/>
                </a:solidFill>
              </a:rPr>
              <a:t>Limited liability </a:t>
            </a:r>
            <a:r>
              <a:rPr lang="en-US" sz="2000" dirty="0"/>
              <a:t>protects shareholders of incorporated businesses. This means that the individual is not fully liable for the debts of the business, which is legally separate from the shareholders. The most that shareholders have to contribute towards business debts is the amount of capital originally invested in buying shares.</a:t>
            </a:r>
          </a:p>
          <a:p>
            <a:pPr marL="398463" indent="-398463">
              <a:buClr>
                <a:schemeClr val="accent6">
                  <a:lumMod val="50000"/>
                </a:schemeClr>
              </a:buClr>
              <a:buFont typeface="Wingdings 3" panose="05040102010807070707" pitchFamily="18" charset="2"/>
              <a:buChar char=""/>
            </a:pPr>
            <a:r>
              <a:rPr lang="en-US" sz="2000" dirty="0"/>
              <a:t>The owners of </a:t>
            </a:r>
            <a:r>
              <a:rPr lang="en-US" sz="2000" b="1" dirty="0">
                <a:solidFill>
                  <a:srgbClr val="FF0000"/>
                </a:solidFill>
              </a:rPr>
              <a:t>private limited companies </a:t>
            </a:r>
            <a:r>
              <a:rPr lang="en-US" sz="2000" dirty="0"/>
              <a:t>have limited liability for business debts but cannot raise finance from the general public. They are often family businesses and the shareholders are members of the family or personal friends. They are usually small or medium-sized businesses.</a:t>
            </a:r>
          </a:p>
          <a:p>
            <a:pPr marL="398463" indent="-398463">
              <a:buClr>
                <a:schemeClr val="accent6">
                  <a:lumMod val="50000"/>
                </a:schemeClr>
              </a:buClr>
              <a:buFont typeface="Wingdings 3" panose="05040102010807070707" pitchFamily="18" charset="2"/>
              <a:buChar char=""/>
            </a:pPr>
            <a:r>
              <a:rPr lang="en-US" sz="2000" b="1" dirty="0">
                <a:solidFill>
                  <a:srgbClr val="FF0000"/>
                </a:solidFill>
              </a:rPr>
              <a:t>Public limited companies </a:t>
            </a:r>
            <a:r>
              <a:rPr lang="en-US" sz="2000" dirty="0"/>
              <a:t>(PLCs) are owned by their shareholders, who have limited liability. The companies can raise finance by selling shares to the general public and large organisations such as pension funds. In this way they can raise substantial finance in order to expand.</a:t>
            </a:r>
          </a:p>
        </p:txBody>
      </p:sp>
    </p:spTree>
    <p:extLst>
      <p:ext uri="{BB962C8B-B14F-4D97-AF65-F5344CB8AC3E}">
        <p14:creationId xmlns:p14="http://schemas.microsoft.com/office/powerpoint/2010/main" val="3286220890"/>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90</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2500" dirty="0" smtClean="0"/>
              <a:t>15.4 – Incorporated Business – Public Limited Company</a:t>
            </a:r>
            <a:endParaRPr lang="en-GB" sz="2500" dirty="0"/>
          </a:p>
        </p:txBody>
      </p:sp>
      <p:sp>
        <p:nvSpPr>
          <p:cNvPr id="9" name="Rectangle 8"/>
          <p:cNvSpPr/>
          <p:nvPr/>
        </p:nvSpPr>
        <p:spPr>
          <a:xfrm>
            <a:off x="251520" y="1096426"/>
            <a:ext cx="8640960" cy="3139321"/>
          </a:xfrm>
          <a:prstGeom prst="rect">
            <a:avLst/>
          </a:prstGeom>
          <a:solidFill>
            <a:srgbClr val="FFB3B3"/>
          </a:solidFill>
          <a:ln w="38100">
            <a:solidFill>
              <a:srgbClr val="002060"/>
            </a:solidFill>
          </a:ln>
        </p:spPr>
        <p:txBody>
          <a:bodyPr wrap="square">
            <a:spAutoFit/>
          </a:bodyPr>
          <a:lstStyle/>
          <a:p>
            <a:pPr>
              <a:buClr>
                <a:schemeClr val="accent6">
                  <a:lumMod val="50000"/>
                </a:schemeClr>
              </a:buClr>
            </a:pPr>
            <a:r>
              <a:rPr lang="en-US" sz="2200" b="1" dirty="0"/>
              <a:t>WATCH OUT!</a:t>
            </a:r>
          </a:p>
          <a:p>
            <a:pPr marL="398463" indent="-398463">
              <a:buClr>
                <a:schemeClr val="accent6">
                  <a:lumMod val="50000"/>
                </a:schemeClr>
              </a:buClr>
              <a:buFont typeface="Wingdings 3" panose="05040102010807070707" pitchFamily="18" charset="2"/>
              <a:buChar char=""/>
            </a:pPr>
            <a:r>
              <a:rPr lang="en-US" sz="2200" dirty="0"/>
              <a:t>When writing about sources of finance, remember that share capital is only an option for incorporated businesses. For small businesses this means that they would need to be a private limited company rather than a sole trader or partnership.</a:t>
            </a:r>
          </a:p>
          <a:p>
            <a:pPr marL="398463" indent="-398463">
              <a:buClr>
                <a:schemeClr val="accent6">
                  <a:lumMod val="50000"/>
                </a:schemeClr>
              </a:buClr>
              <a:buFont typeface="Wingdings 3" panose="05040102010807070707" pitchFamily="18" charset="2"/>
              <a:buChar char=""/>
            </a:pPr>
            <a:r>
              <a:rPr lang="en-US" sz="2200" dirty="0"/>
              <a:t>It is a good idea when considering issues related to business structure and finance to balance out benefits, such as the ability to raise share capital, with drawbacks such as increased administration or loss of some control and some of the profit.</a:t>
            </a:r>
          </a:p>
        </p:txBody>
      </p:sp>
      <p:pic>
        <p:nvPicPr>
          <p:cNvPr id="21506" name="Picture 2" descr="Image result for benefits and disadvantages of private public and partnerships"/>
          <p:cNvPicPr>
            <a:picLocks noChangeAspect="1" noChangeArrowheads="1"/>
          </p:cNvPicPr>
          <p:nvPr/>
        </p:nvPicPr>
        <p:blipFill rotWithShape="1">
          <a:blip r:embed="rId3">
            <a:extLst>
              <a:ext uri="{28A0092B-C50C-407E-A947-70E740481C1C}">
                <a14:useLocalDpi xmlns:a14="http://schemas.microsoft.com/office/drawing/2010/main" val="0"/>
              </a:ext>
            </a:extLst>
          </a:blip>
          <a:srcRect t="13586" r="1890" b="13839"/>
          <a:stretch/>
        </p:blipFill>
        <p:spPr bwMode="auto">
          <a:xfrm>
            <a:off x="251520" y="4509120"/>
            <a:ext cx="8620587" cy="2125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47778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90</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2500" dirty="0" smtClean="0"/>
              <a:t>15.4 – Incorporated Business – Public Limited Company</a:t>
            </a:r>
            <a:endParaRPr lang="en-GB" sz="2500" dirty="0"/>
          </a:p>
        </p:txBody>
      </p:sp>
      <p:sp>
        <p:nvSpPr>
          <p:cNvPr id="9" name="Rectangle 8"/>
          <p:cNvSpPr/>
          <p:nvPr/>
        </p:nvSpPr>
        <p:spPr>
          <a:xfrm>
            <a:off x="251520" y="1096426"/>
            <a:ext cx="8640960" cy="5459956"/>
          </a:xfrm>
          <a:prstGeom prst="rect">
            <a:avLst/>
          </a:prstGeom>
        </p:spPr>
        <p:txBody>
          <a:bodyPr wrap="square">
            <a:spAutoFit/>
          </a:bodyPr>
          <a:lstStyle/>
          <a:p>
            <a:pPr>
              <a:buClr>
                <a:schemeClr val="accent6">
                  <a:lumMod val="50000"/>
                </a:schemeClr>
              </a:buClr>
            </a:pPr>
            <a:r>
              <a:rPr lang="en-US" sz="2180" b="1" dirty="0">
                <a:solidFill>
                  <a:srgbClr val="FF0000"/>
                </a:solidFill>
              </a:rPr>
              <a:t>Exam style question</a:t>
            </a:r>
          </a:p>
          <a:p>
            <a:pPr marL="398463" indent="-398463">
              <a:buClr>
                <a:schemeClr val="accent6">
                  <a:lumMod val="50000"/>
                </a:schemeClr>
              </a:buClr>
              <a:buFont typeface="Wingdings 3" panose="05040102010807070707" pitchFamily="18" charset="2"/>
              <a:buChar char=""/>
            </a:pPr>
            <a:r>
              <a:rPr lang="en-US" sz="2180" dirty="0">
                <a:solidFill>
                  <a:srgbClr val="FF0000"/>
                </a:solidFill>
              </a:rPr>
              <a:t>Shanaz Begum had always loved fashion. At school she put on fashion shows and by the time she was at college she was funding her social life by making accessories for her friends. After completing a university course in fashion, Shanaz was ready to set up her own business making and selling bags and scarves.</a:t>
            </a:r>
          </a:p>
          <a:p>
            <a:pPr marL="398463" indent="-398463">
              <a:buClr>
                <a:schemeClr val="accent6">
                  <a:lumMod val="50000"/>
                </a:schemeClr>
              </a:buClr>
              <a:buFont typeface="Wingdings 3" panose="05040102010807070707" pitchFamily="18" charset="2"/>
              <a:buChar char=""/>
            </a:pPr>
            <a:r>
              <a:rPr lang="en-US" sz="2180" dirty="0">
                <a:solidFill>
                  <a:srgbClr val="FF0000"/>
                </a:solidFill>
              </a:rPr>
              <a:t>With large personal debts built up as a student, Shanaz knew she would need to raise capital to fund her business start-up idea. She decided to create a private limited company, selling shares to a tutor from her college and also to two family members.</a:t>
            </a:r>
          </a:p>
          <a:p>
            <a:pPr marL="798513" indent="-400050">
              <a:buClr>
                <a:schemeClr val="accent6">
                  <a:lumMod val="50000"/>
                </a:schemeClr>
              </a:buClr>
              <a:buFont typeface="+mj-lt"/>
              <a:buAutoNum type="arabicPeriod"/>
            </a:pPr>
            <a:r>
              <a:rPr lang="en-US" sz="2180" dirty="0" smtClean="0">
                <a:solidFill>
                  <a:srgbClr val="FF0000"/>
                </a:solidFill>
              </a:rPr>
              <a:t>Briefly </a:t>
            </a:r>
            <a:r>
              <a:rPr lang="en-US" sz="2180" dirty="0">
                <a:solidFill>
                  <a:srgbClr val="FF0000"/>
                </a:solidFill>
              </a:rPr>
              <a:t>explain two factors that Shanaz would have considered when deciding on the legal structure of her business. (8 marks)</a:t>
            </a:r>
          </a:p>
          <a:p>
            <a:pPr marL="798513" indent="-400050">
              <a:buClr>
                <a:schemeClr val="accent6">
                  <a:lumMod val="50000"/>
                </a:schemeClr>
              </a:buClr>
              <a:buFont typeface="+mj-lt"/>
              <a:buAutoNum type="arabicPeriod"/>
            </a:pPr>
            <a:r>
              <a:rPr lang="en-US" sz="2180" dirty="0" smtClean="0">
                <a:solidFill>
                  <a:srgbClr val="FF0000"/>
                </a:solidFill>
              </a:rPr>
              <a:t>Assess </a:t>
            </a:r>
            <a:r>
              <a:rPr lang="en-US" sz="2180" dirty="0">
                <a:solidFill>
                  <a:srgbClr val="FF0000"/>
                </a:solidFill>
              </a:rPr>
              <a:t>the impact on Shanaz' future business operations of her decision to set up as a private limited company rather than as a sole trader. (12 marks) </a:t>
            </a:r>
          </a:p>
        </p:txBody>
      </p:sp>
      <p:sp>
        <p:nvSpPr>
          <p:cNvPr id="5" name="TextBox 4">
            <a:hlinkClick r:id="rId3" action="ppaction://hlinkfile"/>
          </p:cNvPr>
          <p:cNvSpPr txBox="1"/>
          <p:nvPr/>
        </p:nvSpPr>
        <p:spPr>
          <a:xfrm>
            <a:off x="8363168" y="1052736"/>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03691250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startAt="3"/>
            </a:pPr>
            <a:r>
              <a:rPr lang="en-US" sz="2000" dirty="0" smtClean="0">
                <a:solidFill>
                  <a:srgbClr val="FF0000"/>
                </a:solidFill>
              </a:rPr>
              <a:t>(a</a:t>
            </a:r>
            <a:r>
              <a:rPr lang="en-US" sz="2000" dirty="0">
                <a:solidFill>
                  <a:srgbClr val="FF0000"/>
                </a:solidFill>
              </a:rPr>
              <a:t>) Bell </a:t>
            </a:r>
            <a:r>
              <a:rPr lang="en-US" sz="2000" dirty="0" err="1">
                <a:solidFill>
                  <a:srgbClr val="FF0000"/>
                </a:solidFill>
              </a:rPr>
              <a:t>Tindle</a:t>
            </a:r>
            <a:r>
              <a:rPr lang="en-US" sz="2000" dirty="0">
                <a:solidFill>
                  <a:srgbClr val="FF0000"/>
                </a:solidFill>
              </a:rPr>
              <a:t> Williamson is an accountancy partnership offering auditing, bookkeeping, raising finance and taxation </a:t>
            </a:r>
            <a:r>
              <a:rPr lang="en-US" sz="2000" dirty="0" smtClean="0">
                <a:solidFill>
                  <a:srgbClr val="FF0000"/>
                </a:solidFill>
              </a:rPr>
              <a:t>advice.</a:t>
            </a:r>
            <a:br>
              <a:rPr lang="en-US" sz="2000" dirty="0" smtClean="0">
                <a:solidFill>
                  <a:srgbClr val="FF0000"/>
                </a:solidFill>
              </a:rPr>
            </a:br>
            <a:r>
              <a:rPr lang="en-US" sz="2000" dirty="0" smtClean="0">
                <a:solidFill>
                  <a:srgbClr val="FF0000"/>
                </a:solidFill>
              </a:rPr>
              <a:t>Which </a:t>
            </a:r>
            <a:r>
              <a:rPr lang="en-US" sz="2000" b="1" dirty="0">
                <a:solidFill>
                  <a:srgbClr val="FF0000"/>
                </a:solidFill>
              </a:rPr>
              <a:t>one</a:t>
            </a:r>
            <a:r>
              <a:rPr lang="en-US" sz="2000" dirty="0">
                <a:solidFill>
                  <a:srgbClr val="FF0000"/>
                </a:solidFill>
              </a:rPr>
              <a:t> of the following is the </a:t>
            </a:r>
            <a:r>
              <a:rPr lang="en-US" sz="2000" b="1" dirty="0">
                <a:solidFill>
                  <a:srgbClr val="FF0000"/>
                </a:solidFill>
              </a:rPr>
              <a:t>main</a:t>
            </a:r>
            <a:r>
              <a:rPr lang="en-US" sz="2000" dirty="0">
                <a:solidFill>
                  <a:srgbClr val="FF0000"/>
                </a:solidFill>
              </a:rPr>
              <a:t> disadvantage of forming a business partnership</a:t>
            </a:r>
            <a:r>
              <a:rPr lang="en-US" sz="2000" dirty="0" smtClean="0">
                <a:solidFill>
                  <a:srgbClr val="FF0000"/>
                </a:solidFill>
              </a:rPr>
              <a:t>? 	(</a:t>
            </a:r>
            <a:r>
              <a:rPr lang="en-US" sz="2000" dirty="0">
                <a:solidFill>
                  <a:srgbClr val="FF0000"/>
                </a:solidFill>
              </a:rPr>
              <a:t>1)</a:t>
            </a:r>
          </a:p>
          <a:p>
            <a:pPr marL="862013" indent="-465138">
              <a:buClr>
                <a:schemeClr val="accent6">
                  <a:lumMod val="50000"/>
                </a:schemeClr>
              </a:buClr>
              <a:buFont typeface="+mj-lt"/>
              <a:buAutoNum type="alphaUcPeriod"/>
            </a:pPr>
            <a:r>
              <a:rPr lang="en-US" sz="2000" dirty="0" smtClean="0">
                <a:solidFill>
                  <a:srgbClr val="FF0000"/>
                </a:solidFill>
              </a:rPr>
              <a:t>Shared Liability</a:t>
            </a:r>
            <a:endParaRPr lang="en-US" sz="2000" dirty="0">
              <a:solidFill>
                <a:srgbClr val="FF0000"/>
              </a:solidFill>
            </a:endParaRPr>
          </a:p>
          <a:p>
            <a:pPr marL="862013" indent="-465138">
              <a:buClr>
                <a:schemeClr val="accent6">
                  <a:lumMod val="50000"/>
                </a:schemeClr>
              </a:buClr>
              <a:buFont typeface="+mj-lt"/>
              <a:buAutoNum type="alphaUcPeriod"/>
            </a:pPr>
            <a:r>
              <a:rPr lang="en-US" sz="2000" dirty="0">
                <a:solidFill>
                  <a:srgbClr val="FF0000"/>
                </a:solidFill>
              </a:rPr>
              <a:t>Shared financial </a:t>
            </a:r>
            <a:r>
              <a:rPr lang="en-US" sz="2000" dirty="0" smtClean="0">
                <a:solidFill>
                  <a:srgbClr val="FF0000"/>
                </a:solidFill>
              </a:rPr>
              <a:t>capacity</a:t>
            </a:r>
          </a:p>
          <a:p>
            <a:pPr marL="862013" indent="-465138">
              <a:buClr>
                <a:schemeClr val="accent6">
                  <a:lumMod val="50000"/>
                </a:schemeClr>
              </a:buClr>
              <a:buFont typeface="+mj-lt"/>
              <a:buAutoNum type="alphaUcPeriod"/>
            </a:pPr>
            <a:r>
              <a:rPr lang="en-US" sz="2000" dirty="0">
                <a:solidFill>
                  <a:srgbClr val="FF0000"/>
                </a:solidFill>
              </a:rPr>
              <a:t>Shared pool of </a:t>
            </a:r>
            <a:r>
              <a:rPr lang="en-US" sz="2000" dirty="0" smtClean="0">
                <a:solidFill>
                  <a:srgbClr val="FF0000"/>
                </a:solidFill>
              </a:rPr>
              <a:t>contacts</a:t>
            </a:r>
          </a:p>
          <a:p>
            <a:pPr marL="862013" indent="-465138">
              <a:buClr>
                <a:schemeClr val="accent6">
                  <a:lumMod val="50000"/>
                </a:schemeClr>
              </a:buClr>
              <a:buFont typeface="+mj-lt"/>
              <a:buAutoNum type="alphaUcPeriod"/>
            </a:pPr>
            <a:r>
              <a:rPr lang="en-US" sz="2000" dirty="0">
                <a:solidFill>
                  <a:srgbClr val="FF0000"/>
                </a:solidFill>
              </a:rPr>
              <a:t>Shared specialist </a:t>
            </a:r>
            <a:r>
              <a:rPr lang="en-US" sz="2000" dirty="0" smtClean="0">
                <a:solidFill>
                  <a:srgbClr val="FF0000"/>
                </a:solidFill>
              </a:rPr>
              <a:t>skills</a:t>
            </a:r>
          </a:p>
          <a:p>
            <a:pPr marL="396875">
              <a:buClr>
                <a:schemeClr val="accent6">
                  <a:lumMod val="50000"/>
                </a:schemeClr>
              </a:buClr>
            </a:pPr>
            <a:r>
              <a:rPr lang="en-US" sz="2000" dirty="0" smtClean="0">
                <a:solidFill>
                  <a:srgbClr val="FF0000"/>
                </a:solidFill>
              </a:rPr>
              <a:t>Answer [  ]</a:t>
            </a:r>
            <a:r>
              <a:rPr lang="en-US" sz="2000" dirty="0">
                <a:solidFill>
                  <a:srgbClr val="FF0000"/>
                </a:solidFill>
              </a:rPr>
              <a:t/>
            </a:r>
            <a:br>
              <a:rPr lang="en-US" sz="2000" dirty="0">
                <a:solidFill>
                  <a:srgbClr val="FF0000"/>
                </a:solidFill>
              </a:rPr>
            </a:br>
            <a:r>
              <a:rPr lang="en-US" sz="2000" dirty="0" smtClean="0">
                <a:solidFill>
                  <a:srgbClr val="FF0000"/>
                </a:solidFill>
              </a:rPr>
              <a:t>(</a:t>
            </a:r>
            <a:r>
              <a:rPr lang="en-US" sz="2000" dirty="0">
                <a:solidFill>
                  <a:srgbClr val="FF0000"/>
                </a:solidFill>
              </a:rPr>
              <a:t>b) Explain why this answer is correct</a:t>
            </a:r>
            <a:r>
              <a:rPr lang="en-US" sz="2000" dirty="0" smtClean="0">
                <a:solidFill>
                  <a:srgbClr val="FF0000"/>
                </a:solidFill>
              </a:rPr>
              <a:t>.	(3)</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3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a:t>
            </a:r>
            <a:r>
              <a:rPr lang="en-GB" sz="3600" b="1" dirty="0" smtClean="0"/>
              <a:t> – </a:t>
            </a:r>
            <a:r>
              <a:rPr lang="en-US" sz="3600" dirty="0" smtClean="0">
                <a:effectLst/>
              </a:rPr>
              <a:t>Exam Questions – January 2016</a:t>
            </a:r>
            <a:endParaRPr lang="en-GB" sz="3600" b="1" dirty="0" smtClean="0"/>
          </a:p>
        </p:txBody>
      </p:sp>
      <p:sp>
        <p:nvSpPr>
          <p:cNvPr id="4" name="TextBox 3">
            <a:hlinkClick r:id="rId3" action="ppaction://hlinkfile"/>
          </p:cNvPr>
          <p:cNvSpPr txBox="1"/>
          <p:nvPr/>
        </p:nvSpPr>
        <p:spPr>
          <a:xfrm>
            <a:off x="8363168" y="2299519"/>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220591401"/>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15</a:t>
            </a:r>
            <a:r>
              <a:rPr lang="en-GB" sz="3600" b="1" dirty="0" smtClean="0"/>
              <a:t> – </a:t>
            </a:r>
            <a:r>
              <a:rPr lang="en-US" sz="3600" dirty="0" smtClean="0">
                <a:effectLst/>
              </a:rPr>
              <a:t>Exam Questions – January 2016</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321011004"/>
              </p:ext>
            </p:extLst>
          </p:nvPr>
        </p:nvGraphicFramePr>
        <p:xfrm>
          <a:off x="323528" y="1124744"/>
          <a:ext cx="8496945" cy="5592064"/>
        </p:xfrm>
        <a:graphic>
          <a:graphicData uri="http://schemas.openxmlformats.org/drawingml/2006/table">
            <a:tbl>
              <a:tblPr firstRow="1" bandRow="1">
                <a:tableStyleId>{5C22544A-7EE6-4342-B048-85BDC9FD1C3A}</a:tableStyleId>
              </a:tblPr>
              <a:tblGrid>
                <a:gridCol w="648072"/>
                <a:gridCol w="7056784"/>
                <a:gridCol w="792089"/>
              </a:tblGrid>
              <a:tr h="370840">
                <a:tc>
                  <a:txBody>
                    <a:bodyPr/>
                    <a:lstStyle/>
                    <a:p>
                      <a:r>
                        <a:rPr lang="en-GB" sz="1530" dirty="0" smtClean="0">
                          <a:latin typeface="Arial" panose="020B0604020202020204" pitchFamily="34" charset="0"/>
                          <a:cs typeface="Arial" panose="020B0604020202020204" pitchFamily="34" charset="0"/>
                        </a:rPr>
                        <a:t>3 (a)</a:t>
                      </a:r>
                      <a:endParaRPr lang="en-GB" sz="1530" dirty="0">
                        <a:latin typeface="Arial" panose="020B0604020202020204" pitchFamily="34" charset="0"/>
                        <a:cs typeface="Arial" panose="020B0604020202020204" pitchFamily="34" charset="0"/>
                      </a:endParaRPr>
                    </a:p>
                  </a:txBody>
                  <a:tcPr/>
                </a:tc>
                <a:tc>
                  <a:txBody>
                    <a:bodyPr/>
                    <a:lstStyle/>
                    <a:p>
                      <a:r>
                        <a:rPr lang="en-US" sz="1530" dirty="0" smtClean="0">
                          <a:latin typeface="Arial" panose="020B0604020202020204" pitchFamily="34" charset="0"/>
                          <a:cs typeface="Arial" panose="020B0604020202020204" pitchFamily="34" charset="0"/>
                        </a:rPr>
                        <a:t>Answer: A shared liability</a:t>
                      </a:r>
                      <a:endParaRPr lang="en-GB" sz="1530" dirty="0">
                        <a:latin typeface="Arial" panose="020B0604020202020204" pitchFamily="34" charset="0"/>
                        <a:cs typeface="Arial" panose="020B0604020202020204" pitchFamily="34" charset="0"/>
                      </a:endParaRPr>
                    </a:p>
                  </a:txBody>
                  <a:tcPr/>
                </a:tc>
                <a:tc>
                  <a:txBody>
                    <a:bodyPr/>
                    <a:lstStyle/>
                    <a:p>
                      <a:pPr algn="ctr"/>
                      <a:r>
                        <a:rPr lang="en-GB" sz="1530" dirty="0" smtClean="0">
                          <a:latin typeface="Arial" panose="020B0604020202020204" pitchFamily="34" charset="0"/>
                          <a:cs typeface="Arial" panose="020B0604020202020204" pitchFamily="34" charset="0"/>
                        </a:rPr>
                        <a:t>1</a:t>
                      </a:r>
                      <a:endParaRPr lang="en-GB" sz="1530" dirty="0">
                        <a:latin typeface="Arial" panose="020B0604020202020204" pitchFamily="34" charset="0"/>
                        <a:cs typeface="Arial" panose="020B0604020202020204" pitchFamily="34" charset="0"/>
                      </a:endParaRPr>
                    </a:p>
                  </a:txBody>
                  <a:tcPr/>
                </a:tc>
              </a:tr>
              <a:tr h="370840">
                <a:tc>
                  <a:txBody>
                    <a:bodyPr/>
                    <a:lstStyle/>
                    <a:p>
                      <a:r>
                        <a:rPr lang="en-GB" sz="1530" dirty="0" smtClean="0">
                          <a:latin typeface="Arial" panose="020B0604020202020204" pitchFamily="34" charset="0"/>
                          <a:cs typeface="Arial" panose="020B0604020202020204" pitchFamily="34" charset="0"/>
                        </a:rPr>
                        <a:t>3 (b)</a:t>
                      </a:r>
                      <a:endParaRPr lang="en-GB" sz="1530" dirty="0">
                        <a:latin typeface="Arial" panose="020B0604020202020204" pitchFamily="34" charset="0"/>
                        <a:cs typeface="Arial" panose="020B0604020202020204" pitchFamily="34" charset="0"/>
                      </a:endParaRPr>
                    </a:p>
                  </a:txBody>
                  <a:tcPr/>
                </a:tc>
                <a:tc>
                  <a:txBody>
                    <a:bodyPr/>
                    <a:lstStyle/>
                    <a:p>
                      <a:r>
                        <a:rPr lang="en-US" sz="1530" b="1" dirty="0" smtClean="0">
                          <a:latin typeface="Arial" panose="020B0604020202020204" pitchFamily="34" charset="0"/>
                          <a:cs typeface="Arial" panose="020B0604020202020204" pitchFamily="34" charset="0"/>
                        </a:rPr>
                        <a:t>Explain why this answer is correct:</a:t>
                      </a:r>
                    </a:p>
                    <a:p>
                      <a:pPr marL="285750" indent="-285750">
                        <a:buClr>
                          <a:schemeClr val="accent6">
                            <a:lumMod val="50000"/>
                          </a:schemeClr>
                        </a:buClr>
                        <a:buFont typeface="Courier New" panose="02070309020205020404" pitchFamily="49" charset="0"/>
                        <a:buChar char="o"/>
                      </a:pPr>
                      <a:r>
                        <a:rPr lang="en-US" sz="1530" dirty="0" smtClean="0">
                          <a:latin typeface="Arial" panose="020B0604020202020204" pitchFamily="34" charset="0"/>
                          <a:cs typeface="Arial" panose="020B0604020202020204" pitchFamily="34" charset="0"/>
                        </a:rPr>
                        <a:t>Definition of partnership: A business owned by two or more</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people. (1)</a:t>
                      </a:r>
                    </a:p>
                    <a:p>
                      <a:pPr marL="285750" indent="-285750">
                        <a:buClr>
                          <a:schemeClr val="accent6">
                            <a:lumMod val="50000"/>
                          </a:schemeClr>
                        </a:buClr>
                        <a:buFont typeface="Courier New" panose="02070309020205020404" pitchFamily="49" charset="0"/>
                        <a:buChar char="o"/>
                      </a:pPr>
                      <a:r>
                        <a:rPr lang="en-US" sz="1530" dirty="0" smtClean="0">
                          <a:latin typeface="Arial" panose="020B0604020202020204" pitchFamily="34" charset="0"/>
                          <a:cs typeface="Arial" panose="020B0604020202020204" pitchFamily="34" charset="0"/>
                        </a:rPr>
                        <a:t>Partners are each liable for the actions of the other</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partners. (1)</a:t>
                      </a:r>
                    </a:p>
                    <a:p>
                      <a:pPr marL="285750" indent="-285750">
                        <a:buClr>
                          <a:schemeClr val="accent6">
                            <a:lumMod val="50000"/>
                          </a:schemeClr>
                        </a:buClr>
                        <a:buFont typeface="Courier New" panose="02070309020205020404" pitchFamily="49" charset="0"/>
                        <a:buChar char="o"/>
                      </a:pPr>
                      <a:r>
                        <a:rPr lang="en-US" sz="1530" dirty="0" smtClean="0">
                          <a:latin typeface="Arial" panose="020B0604020202020204" pitchFamily="34" charset="0"/>
                          <a:cs typeface="Arial" panose="020B0604020202020204" pitchFamily="34" charset="0"/>
                        </a:rPr>
                        <a:t>This means that one partner could be liable for all the losses</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of the partnership. (1)</a:t>
                      </a:r>
                    </a:p>
                    <a:p>
                      <a:pPr marL="0" indent="0">
                        <a:buClr>
                          <a:schemeClr val="accent6">
                            <a:lumMod val="50000"/>
                          </a:schemeClr>
                        </a:buClr>
                        <a:buFont typeface="Courier New" panose="02070309020205020404" pitchFamily="49" charset="0"/>
                        <a:buNone/>
                      </a:pPr>
                      <a:r>
                        <a:rPr lang="en-US" sz="1530" b="1" dirty="0" smtClean="0">
                          <a:latin typeface="Arial" panose="020B0604020202020204" pitchFamily="34" charset="0"/>
                          <a:cs typeface="Arial" panose="020B0604020202020204" pitchFamily="34" charset="0"/>
                        </a:rPr>
                        <a:t>Alternatively, up to two of the marks above can be achieved by explaining (not defining) distracters, for example</a:t>
                      </a:r>
                      <a:r>
                        <a:rPr lang="en-US" sz="1530" dirty="0" smtClean="0">
                          <a:latin typeface="Arial" panose="020B0604020202020204" pitchFamily="34" charset="0"/>
                          <a:cs typeface="Arial" panose="020B0604020202020204" pitchFamily="34" charset="0"/>
                        </a:rPr>
                        <a:t>:</a:t>
                      </a:r>
                    </a:p>
                    <a:p>
                      <a:pPr marL="285750" indent="-285750">
                        <a:buClr>
                          <a:schemeClr val="accent6">
                            <a:lumMod val="50000"/>
                          </a:schemeClr>
                        </a:buClr>
                        <a:buFont typeface="Courier New" panose="02070309020205020404" pitchFamily="49" charset="0"/>
                        <a:buChar char="o"/>
                      </a:pPr>
                      <a:r>
                        <a:rPr lang="en-US" sz="1530" dirty="0" smtClean="0">
                          <a:latin typeface="Arial" panose="020B0604020202020204" pitchFamily="34" charset="0"/>
                          <a:cs typeface="Arial" panose="020B0604020202020204" pitchFamily="34" charset="0"/>
                        </a:rPr>
                        <a:t>B is incorrect because shared financial capacity means the</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partners could contribute more capital or raise more finance</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to help the business survive and grow. (1)</a:t>
                      </a:r>
                    </a:p>
                    <a:p>
                      <a:pPr marL="285750" indent="-285750">
                        <a:buClr>
                          <a:schemeClr val="accent6">
                            <a:lumMod val="50000"/>
                          </a:schemeClr>
                        </a:buClr>
                        <a:buFont typeface="Courier New" panose="02070309020205020404" pitchFamily="49" charset="0"/>
                        <a:buChar char="o"/>
                      </a:pPr>
                      <a:r>
                        <a:rPr lang="en-US" sz="1530" dirty="0" smtClean="0">
                          <a:latin typeface="Arial" panose="020B0604020202020204" pitchFamily="34" charset="0"/>
                          <a:cs typeface="Arial" panose="020B0604020202020204" pitchFamily="34" charset="0"/>
                        </a:rPr>
                        <a:t>C is incorrect because each partner could bring their own</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contacts into the business, widening the contacts base and</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reducing the risk of failure for the partnership. (1)</a:t>
                      </a:r>
                    </a:p>
                    <a:p>
                      <a:pPr marL="285750" indent="-285750">
                        <a:buClr>
                          <a:schemeClr val="accent6">
                            <a:lumMod val="50000"/>
                          </a:schemeClr>
                        </a:buClr>
                        <a:buFont typeface="Courier New" panose="02070309020205020404" pitchFamily="49" charset="0"/>
                        <a:buChar char="o"/>
                      </a:pPr>
                      <a:r>
                        <a:rPr lang="en-US" sz="1530" dirty="0" smtClean="0">
                          <a:latin typeface="Arial" panose="020B0604020202020204" pitchFamily="34" charset="0"/>
                          <a:cs typeface="Arial" panose="020B0604020202020204" pitchFamily="34" charset="0"/>
                        </a:rPr>
                        <a:t>D is incorrect because all partners can bring their own</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specialist skills to the business which could allow the</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partnership to offer a wider range of services to its clients.</a:t>
                      </a:r>
                      <a:r>
                        <a:rPr lang="en-US" sz="1530" baseline="0" dirty="0" smtClean="0">
                          <a:latin typeface="Arial" panose="020B0604020202020204" pitchFamily="34" charset="0"/>
                          <a:cs typeface="Arial" panose="020B0604020202020204" pitchFamily="34" charset="0"/>
                        </a:rPr>
                        <a:t> </a:t>
                      </a:r>
                      <a:r>
                        <a:rPr lang="en-US" sz="1530" dirty="0" smtClean="0">
                          <a:latin typeface="Arial" panose="020B0604020202020204" pitchFamily="34" charset="0"/>
                          <a:cs typeface="Arial" panose="020B0604020202020204" pitchFamily="34" charset="0"/>
                        </a:rPr>
                        <a:t>(1)</a:t>
                      </a:r>
                    </a:p>
                    <a:p>
                      <a:pPr marL="0" indent="0">
                        <a:buClr>
                          <a:schemeClr val="accent6">
                            <a:lumMod val="50000"/>
                          </a:schemeClr>
                        </a:buClr>
                        <a:buFont typeface="Courier New" panose="02070309020205020404" pitchFamily="49" charset="0"/>
                        <a:buNone/>
                      </a:pPr>
                      <a:endParaRPr lang="en-US" sz="1530" b="0" dirty="0" smtClean="0">
                        <a:latin typeface="Arial" panose="020B0604020202020204" pitchFamily="34" charset="0"/>
                        <a:cs typeface="Arial" panose="020B0604020202020204" pitchFamily="34" charset="0"/>
                      </a:endParaRPr>
                    </a:p>
                    <a:p>
                      <a:pPr marL="0" indent="0">
                        <a:buClr>
                          <a:schemeClr val="accent6">
                            <a:lumMod val="50000"/>
                          </a:schemeClr>
                        </a:buClr>
                        <a:buFont typeface="Courier New" panose="02070309020205020404" pitchFamily="49" charset="0"/>
                        <a:buNone/>
                      </a:pPr>
                      <a:r>
                        <a:rPr lang="en-US" sz="1530" b="0" dirty="0" smtClean="0">
                          <a:latin typeface="Arial" panose="020B0604020202020204" pitchFamily="34" charset="0"/>
                          <a:cs typeface="Arial" panose="020B0604020202020204" pitchFamily="34" charset="0"/>
                        </a:rPr>
                        <a:t>Any acceptable answer that shows selective</a:t>
                      </a:r>
                      <a:r>
                        <a:rPr lang="en-US" sz="1530" b="0" baseline="0" dirty="0" smtClean="0">
                          <a:latin typeface="Arial" panose="020B0604020202020204" pitchFamily="34" charset="0"/>
                          <a:cs typeface="Arial" panose="020B0604020202020204" pitchFamily="34" charset="0"/>
                        </a:rPr>
                        <a:t> </a:t>
                      </a:r>
                      <a:r>
                        <a:rPr lang="en-US" sz="1530" b="0" dirty="0" smtClean="0">
                          <a:latin typeface="Arial" panose="020B0604020202020204" pitchFamily="34" charset="0"/>
                          <a:cs typeface="Arial" panose="020B0604020202020204" pitchFamily="34" charset="0"/>
                        </a:rPr>
                        <a:t>knowledge/ understanding/ application and/or development.</a:t>
                      </a:r>
                    </a:p>
                    <a:p>
                      <a:pPr marL="0" indent="0">
                        <a:buClr>
                          <a:schemeClr val="accent6">
                            <a:lumMod val="50000"/>
                          </a:schemeClr>
                        </a:buClr>
                        <a:buFont typeface="Courier New" panose="02070309020205020404" pitchFamily="49" charset="0"/>
                        <a:buNone/>
                      </a:pPr>
                      <a:endParaRPr lang="en-US" sz="1530" b="1" dirty="0" smtClean="0">
                        <a:latin typeface="Arial" panose="020B0604020202020204" pitchFamily="34" charset="0"/>
                        <a:cs typeface="Arial" panose="020B0604020202020204" pitchFamily="34" charset="0"/>
                      </a:endParaRPr>
                    </a:p>
                    <a:p>
                      <a:pPr marL="0" indent="0">
                        <a:buClr>
                          <a:schemeClr val="accent6">
                            <a:lumMod val="50000"/>
                          </a:schemeClr>
                        </a:buClr>
                        <a:buFont typeface="Courier New" panose="02070309020205020404" pitchFamily="49" charset="0"/>
                        <a:buNone/>
                      </a:pPr>
                      <a:r>
                        <a:rPr lang="en-US" sz="1530" b="1" dirty="0" smtClean="0">
                          <a:latin typeface="Arial" panose="020B0604020202020204" pitchFamily="34" charset="0"/>
                          <a:cs typeface="Arial" panose="020B0604020202020204" pitchFamily="34" charset="0"/>
                        </a:rPr>
                        <a:t>N.B. up to 2 marks out of 3 may be gained for part (b) if</a:t>
                      </a:r>
                      <a:r>
                        <a:rPr lang="en-US" sz="1530" b="1" baseline="0" dirty="0" smtClean="0">
                          <a:latin typeface="Arial" panose="020B0604020202020204" pitchFamily="34" charset="0"/>
                          <a:cs typeface="Arial" panose="020B0604020202020204" pitchFamily="34" charset="0"/>
                        </a:rPr>
                        <a:t> </a:t>
                      </a:r>
                      <a:r>
                        <a:rPr lang="en-US" sz="1530" b="1" dirty="0" smtClean="0">
                          <a:latin typeface="Arial" panose="020B0604020202020204" pitchFamily="34" charset="0"/>
                          <a:cs typeface="Arial" panose="020B0604020202020204" pitchFamily="34" charset="0"/>
                        </a:rPr>
                        <a:t>part (a) is incorrect.</a:t>
                      </a:r>
                      <a:endParaRPr lang="en-GB" sz="1530" b="1" dirty="0">
                        <a:latin typeface="Arial" panose="020B0604020202020204" pitchFamily="34" charset="0"/>
                        <a:cs typeface="Arial" panose="020B0604020202020204" pitchFamily="34" charset="0"/>
                      </a:endParaRPr>
                    </a:p>
                  </a:txBody>
                  <a:tcPr/>
                </a:tc>
                <a:tc>
                  <a:txBody>
                    <a:bodyPr/>
                    <a:lstStyle/>
                    <a:p>
                      <a:pPr algn="ctr"/>
                      <a:r>
                        <a:rPr lang="en-GB" sz="1530" dirty="0" smtClean="0">
                          <a:latin typeface="Arial" panose="020B0604020202020204" pitchFamily="34" charset="0"/>
                          <a:cs typeface="Arial" panose="020B0604020202020204" pitchFamily="34" charset="0"/>
                        </a:rPr>
                        <a:t>1-3</a:t>
                      </a: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endParaRPr lang="en-GB" sz="1530" dirty="0" smtClean="0">
                        <a:latin typeface="Arial" panose="020B0604020202020204" pitchFamily="34" charset="0"/>
                        <a:cs typeface="Arial" panose="020B0604020202020204" pitchFamily="34" charset="0"/>
                      </a:endParaRPr>
                    </a:p>
                    <a:p>
                      <a:pPr algn="ctr"/>
                      <a:r>
                        <a:rPr lang="en-GB" sz="1530" dirty="0" smtClean="0">
                          <a:latin typeface="Arial" panose="020B0604020202020204" pitchFamily="34" charset="0"/>
                          <a:cs typeface="Arial" panose="020B0604020202020204" pitchFamily="34" charset="0"/>
                        </a:rPr>
                        <a:t>(Total</a:t>
                      </a:r>
                      <a:r>
                        <a:rPr lang="en-GB" sz="1530" baseline="0" dirty="0" smtClean="0">
                          <a:latin typeface="Arial" panose="020B0604020202020204" pitchFamily="34" charset="0"/>
                          <a:cs typeface="Arial" panose="020B0604020202020204" pitchFamily="34" charset="0"/>
                        </a:rPr>
                        <a:t> 4)</a:t>
                      </a:r>
                      <a:endParaRPr lang="en-GB" sz="1530" dirty="0" smtClean="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81611847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a:buClr>
                <a:schemeClr val="accent6">
                  <a:lumMod val="50000"/>
                </a:schemeClr>
              </a:buClr>
            </a:pPr>
            <a:r>
              <a:rPr lang="en-US" sz="2400" b="1" dirty="0" smtClean="0">
                <a:solidFill>
                  <a:srgbClr val="FF0000"/>
                </a:solidFill>
              </a:rPr>
              <a:t>Evidence </a:t>
            </a:r>
            <a:r>
              <a:rPr lang="en-US" sz="2400" b="1" dirty="0">
                <a:solidFill>
                  <a:srgbClr val="FF0000"/>
                </a:solidFill>
              </a:rPr>
              <a:t>C </a:t>
            </a:r>
            <a:endParaRPr lang="en-US" sz="2400" b="1" dirty="0" smtClean="0">
              <a:solidFill>
                <a:srgbClr val="FF0000"/>
              </a:solidFill>
            </a:endParaRPr>
          </a:p>
          <a:p>
            <a:pPr marL="465138" indent="-465138">
              <a:buClr>
                <a:schemeClr val="accent6">
                  <a:lumMod val="50000"/>
                </a:schemeClr>
              </a:buClr>
              <a:buFont typeface="Wingdings 3" panose="05040102010807070707" pitchFamily="18" charset="2"/>
              <a:buChar char=""/>
            </a:pPr>
            <a:r>
              <a:rPr lang="en-US" sz="2400" dirty="0" smtClean="0">
                <a:solidFill>
                  <a:srgbClr val="FF0000"/>
                </a:solidFill>
              </a:rPr>
              <a:t>Chinese </a:t>
            </a:r>
            <a:r>
              <a:rPr lang="en-US" sz="2400" dirty="0">
                <a:solidFill>
                  <a:srgbClr val="FF0000"/>
                </a:solidFill>
              </a:rPr>
              <a:t>investments in the UK top £8bn in one </a:t>
            </a:r>
            <a:r>
              <a:rPr lang="en-US" sz="2400" dirty="0" smtClean="0">
                <a:solidFill>
                  <a:srgbClr val="FF0000"/>
                </a:solidFill>
              </a:rPr>
              <a:t>year.</a:t>
            </a:r>
          </a:p>
          <a:p>
            <a:pPr marL="465138" indent="-465138">
              <a:buClr>
                <a:schemeClr val="accent6">
                  <a:lumMod val="50000"/>
                </a:schemeClr>
              </a:buClr>
              <a:buFont typeface="Wingdings 3" panose="05040102010807070707" pitchFamily="18" charset="2"/>
              <a:buChar char=""/>
            </a:pPr>
            <a:r>
              <a:rPr lang="en-US" sz="2400" dirty="0" err="1" smtClean="0">
                <a:solidFill>
                  <a:srgbClr val="FF0000"/>
                </a:solidFill>
              </a:rPr>
              <a:t>Mr</a:t>
            </a:r>
            <a:r>
              <a:rPr lang="en-US" sz="2400" dirty="0" smtClean="0">
                <a:solidFill>
                  <a:srgbClr val="FF0000"/>
                </a:solidFill>
              </a:rPr>
              <a:t> </a:t>
            </a:r>
            <a:r>
              <a:rPr lang="en-US" sz="2400" dirty="0">
                <a:solidFill>
                  <a:srgbClr val="FF0000"/>
                </a:solidFill>
              </a:rPr>
              <a:t>Xu cheerfully admits he doesn’t yet have the money for the Royal Albert Dock. “The project will be developed in five phases. Each phase costs about £200m so there is no need for me to have £1bn in cash.”</a:t>
            </a:r>
          </a:p>
          <a:p>
            <a:pPr marL="465138" indent="-465138">
              <a:buClr>
                <a:schemeClr val="accent6">
                  <a:lumMod val="50000"/>
                </a:schemeClr>
              </a:buClr>
              <a:buFont typeface="Wingdings 3" panose="05040102010807070707" pitchFamily="18" charset="2"/>
              <a:buChar char=""/>
            </a:pPr>
            <a:r>
              <a:rPr lang="en-US" sz="2400" dirty="0">
                <a:solidFill>
                  <a:srgbClr val="FF0000"/>
                </a:solidFill>
              </a:rPr>
              <a:t>ABP will invest retained profit for 30% of the project and 30% would come from rent and sales revenue of the project. ABP will consider loans from European banks, share issues, funds from private equity firms to raise the remaining capital. “We intend to raise the remaining funds overseas,” </a:t>
            </a:r>
            <a:r>
              <a:rPr lang="en-US" sz="2400" dirty="0" err="1">
                <a:solidFill>
                  <a:srgbClr val="FF0000"/>
                </a:solidFill>
              </a:rPr>
              <a:t>Mr</a:t>
            </a:r>
            <a:r>
              <a:rPr lang="en-US" sz="2400" dirty="0">
                <a:solidFill>
                  <a:srgbClr val="FF0000"/>
                </a:solidFill>
              </a:rPr>
              <a:t> Xu said, adding that financing in overseas markets was “more transparent and can be on a larger scale”. Exchange rates will be reviewed constantly to </a:t>
            </a:r>
            <a:r>
              <a:rPr lang="en-US" sz="2400" dirty="0" err="1">
                <a:solidFill>
                  <a:srgbClr val="FF0000"/>
                </a:solidFill>
              </a:rPr>
              <a:t>optimise</a:t>
            </a:r>
            <a:r>
              <a:rPr lang="en-US" sz="2400" dirty="0">
                <a:solidFill>
                  <a:srgbClr val="FF0000"/>
                </a:solidFill>
              </a:rPr>
              <a:t> the potential investments</a:t>
            </a:r>
            <a:r>
              <a:rPr lang="en-US" sz="2400" dirty="0" smtClean="0">
                <a:solidFill>
                  <a:srgbClr val="FF0000"/>
                </a:solidFill>
              </a:rPr>
              <a:t>.</a:t>
            </a:r>
            <a:endParaRPr lang="en-US" sz="24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a:t>
            </a:r>
            <a:r>
              <a:rPr lang="en-GB" sz="3600" b="1" dirty="0" smtClean="0"/>
              <a:t> – </a:t>
            </a:r>
            <a:r>
              <a:rPr lang="en-US" sz="3600" dirty="0" smtClean="0">
                <a:effectLst/>
              </a:rPr>
              <a:t>Exam Questions – May 2015</a:t>
            </a:r>
            <a:endParaRPr lang="en-GB" sz="3600" b="1" dirty="0" smtClean="0"/>
          </a:p>
        </p:txBody>
      </p:sp>
      <p:sp>
        <p:nvSpPr>
          <p:cNvPr id="5" name="TextBox 4">
            <a:hlinkClick r:id="rId3" action="ppaction://hlinkfile"/>
          </p:cNvPr>
          <p:cNvSpPr txBox="1"/>
          <p:nvPr/>
        </p:nvSpPr>
        <p:spPr>
          <a:xfrm>
            <a:off x="8363168" y="1124744"/>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92784196"/>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324535"/>
          </a:xfrm>
          <a:prstGeom prst="rect">
            <a:avLst/>
          </a:prstGeom>
        </p:spPr>
        <p:txBody>
          <a:bodyPr wrap="square">
            <a:spAutoFit/>
          </a:bodyPr>
          <a:lstStyle/>
          <a:p>
            <a:pPr marL="457200" indent="-457200">
              <a:buClr>
                <a:schemeClr val="accent6">
                  <a:lumMod val="50000"/>
                </a:schemeClr>
              </a:buClr>
              <a:buFont typeface="+mj-lt"/>
              <a:buAutoNum type="arabicPeriod" startAt="8"/>
            </a:pPr>
            <a:r>
              <a:rPr lang="en-US" sz="2000" dirty="0" smtClean="0">
                <a:solidFill>
                  <a:srgbClr val="FF0000"/>
                </a:solidFill>
              </a:rPr>
              <a:t>(</a:t>
            </a:r>
            <a:r>
              <a:rPr lang="en-US" sz="2000" dirty="0">
                <a:solidFill>
                  <a:srgbClr val="FF0000"/>
                </a:solidFill>
              </a:rPr>
              <a:t>a) Explain two benefits to ABP of being a plc</a:t>
            </a:r>
            <a:r>
              <a:rPr lang="en-US" sz="2000" dirty="0" smtClean="0">
                <a:solidFill>
                  <a:srgbClr val="FF0000"/>
                </a:solidFill>
              </a:rPr>
              <a:t>.	(</a:t>
            </a:r>
            <a:r>
              <a:rPr lang="en-US" sz="2000" dirty="0">
                <a:solidFill>
                  <a:srgbClr val="FF0000"/>
                </a:solidFill>
              </a:rPr>
              <a:t>6</a:t>
            </a:r>
            <a:r>
              <a:rPr lang="en-US" sz="2000" dirty="0" smtClean="0">
                <a:solidFill>
                  <a:srgbClr val="FF0000"/>
                </a:solidFill>
              </a:rPr>
              <a:t>)</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dirty="0">
                <a:solidFill>
                  <a:srgbClr val="FF0000"/>
                </a:solidFill>
              </a:rPr>
              <a:t>___________________________________________________________</a:t>
            </a: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8 </a:t>
            </a:r>
            <a:r>
              <a:rPr lang="en-US" b="1" dirty="0">
                <a:solidFill>
                  <a:srgbClr val="FF0000"/>
                </a:solidFill>
              </a:rPr>
              <a:t>= </a:t>
            </a:r>
            <a:r>
              <a:rPr lang="en-US" b="1" dirty="0" smtClean="0">
                <a:solidFill>
                  <a:srgbClr val="FF0000"/>
                </a:solidFill>
              </a:rPr>
              <a:t>6 </a:t>
            </a:r>
            <a:r>
              <a:rPr lang="en-US" b="1" dirty="0">
                <a:solidFill>
                  <a:srgbClr val="FF0000"/>
                </a:solidFill>
              </a:rPr>
              <a:t>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a:t>
            </a:r>
            <a:r>
              <a:rPr lang="en-GB" sz="3600" b="1" dirty="0" smtClean="0"/>
              <a:t> – </a:t>
            </a:r>
            <a:r>
              <a:rPr lang="en-US" sz="3600" dirty="0" smtClean="0">
                <a:effectLst/>
              </a:rPr>
              <a:t>Exam Questions – May 2015</a:t>
            </a:r>
            <a:endParaRPr lang="en-GB" sz="3600" b="1" dirty="0" smtClean="0"/>
          </a:p>
        </p:txBody>
      </p:sp>
      <p:sp>
        <p:nvSpPr>
          <p:cNvPr id="5" name="TextBox 4">
            <a:hlinkClick r:id="rId3" action="ppaction://hlinkfile"/>
          </p:cNvPr>
          <p:cNvSpPr txBox="1"/>
          <p:nvPr/>
        </p:nvSpPr>
        <p:spPr>
          <a:xfrm>
            <a:off x="8363168" y="1052736"/>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046054565"/>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15</a:t>
            </a:r>
            <a:r>
              <a:rPr lang="en-GB" sz="3600" b="1" dirty="0" smtClean="0"/>
              <a:t> – </a:t>
            </a:r>
            <a:r>
              <a:rPr lang="en-US" sz="3600" dirty="0" smtClean="0">
                <a:effectLst/>
              </a:rPr>
              <a:t>Exam Questions – May 2015</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965848517"/>
              </p:ext>
            </p:extLst>
          </p:nvPr>
        </p:nvGraphicFramePr>
        <p:xfrm>
          <a:off x="323528" y="1124744"/>
          <a:ext cx="8496945" cy="5323840"/>
        </p:xfrm>
        <a:graphic>
          <a:graphicData uri="http://schemas.openxmlformats.org/drawingml/2006/table">
            <a:tbl>
              <a:tblPr firstRow="1" bandRow="1">
                <a:tableStyleId>{5C22544A-7EE6-4342-B048-85BDC9FD1C3A}</a:tableStyleId>
              </a:tblPr>
              <a:tblGrid>
                <a:gridCol w="648072"/>
                <a:gridCol w="6840760"/>
                <a:gridCol w="1008113"/>
              </a:tblGrid>
              <a:tr h="370840">
                <a:tc>
                  <a:txBody>
                    <a:bodyPr/>
                    <a:lstStyle/>
                    <a:p>
                      <a:r>
                        <a:rPr lang="en-GB" sz="1100" dirty="0" smtClean="0">
                          <a:latin typeface="Arial" panose="020B0604020202020204" pitchFamily="34" charset="0"/>
                          <a:cs typeface="Arial" panose="020B0604020202020204" pitchFamily="34" charset="0"/>
                        </a:rPr>
                        <a:t>8 (a)</a:t>
                      </a:r>
                      <a:endParaRPr lang="en-GB" sz="1100" dirty="0">
                        <a:latin typeface="Arial" panose="020B0604020202020204" pitchFamily="34" charset="0"/>
                        <a:cs typeface="Arial" panose="020B0604020202020204" pitchFamily="34" charset="0"/>
                      </a:endParaRPr>
                    </a:p>
                  </a:txBody>
                  <a:tcPr/>
                </a:tc>
                <a:tc>
                  <a:txBody>
                    <a:bodyPr/>
                    <a:lstStyle/>
                    <a:p>
                      <a:r>
                        <a:rPr lang="en-US" sz="1100" b="0" dirty="0" smtClean="0">
                          <a:latin typeface="Arial" panose="020B0604020202020204" pitchFamily="34" charset="0"/>
                          <a:cs typeface="Arial" panose="020B0604020202020204" pitchFamily="34" charset="0"/>
                        </a:rPr>
                        <a:t>Explain two benefits to ABP of being a plc.</a:t>
                      </a:r>
                      <a:endParaRPr lang="en-GB" sz="1100" b="0" dirty="0">
                        <a:latin typeface="Arial" panose="020B0604020202020204" pitchFamily="34" charset="0"/>
                        <a:cs typeface="Arial" panose="020B0604020202020204" pitchFamily="34" charset="0"/>
                      </a:endParaRPr>
                    </a:p>
                  </a:txBody>
                  <a:tcPr/>
                </a:tc>
                <a:tc>
                  <a:txBody>
                    <a:bodyPr/>
                    <a:lstStyle/>
                    <a:p>
                      <a:pPr algn="ctr"/>
                      <a:r>
                        <a:rPr lang="en-GB" sz="1100" b="0" dirty="0" smtClean="0">
                          <a:latin typeface="Arial" panose="020B0604020202020204" pitchFamily="34" charset="0"/>
                          <a:cs typeface="Arial" panose="020B0604020202020204" pitchFamily="34" charset="0"/>
                        </a:rPr>
                        <a:t>(6 marks)</a:t>
                      </a:r>
                      <a:endParaRPr lang="en-GB" sz="1100" b="0" dirty="0">
                        <a:latin typeface="Arial" panose="020B0604020202020204" pitchFamily="34" charset="0"/>
                        <a:cs typeface="Arial" panose="020B0604020202020204" pitchFamily="34" charset="0"/>
                      </a:endParaRPr>
                    </a:p>
                  </a:txBody>
                  <a:tcPr/>
                </a:tc>
              </a:tr>
              <a:tr h="370840">
                <a:tc>
                  <a:txBody>
                    <a:bodyPr/>
                    <a:lstStyle/>
                    <a:p>
                      <a:endParaRPr lang="en-GB" sz="1100" dirty="0">
                        <a:latin typeface="Arial" panose="020B0604020202020204" pitchFamily="34" charset="0"/>
                        <a:cs typeface="Arial" panose="020B0604020202020204" pitchFamily="34" charset="0"/>
                      </a:endParaRPr>
                    </a:p>
                  </a:txBody>
                  <a:tcPr/>
                </a:tc>
                <a:tc>
                  <a:txBody>
                    <a:bodyPr/>
                    <a:lstStyle/>
                    <a:p>
                      <a:r>
                        <a:rPr lang="en-US" sz="1100" b="1" dirty="0" smtClean="0">
                          <a:latin typeface="Arial" panose="020B0604020202020204" pitchFamily="34" charset="0"/>
                          <a:cs typeface="Arial" panose="020B0604020202020204" pitchFamily="34" charset="0"/>
                        </a:rPr>
                        <a:t>(Knowledge 2, Application 2, Analysis 2)</a:t>
                      </a:r>
                    </a:p>
                    <a:p>
                      <a:endParaRPr lang="en-US" sz="1100" dirty="0" smtClean="0">
                        <a:latin typeface="Arial" panose="020B0604020202020204" pitchFamily="34" charset="0"/>
                        <a:cs typeface="Arial" panose="020B0604020202020204" pitchFamily="34" charset="0"/>
                      </a:endParaRPr>
                    </a:p>
                    <a:p>
                      <a:r>
                        <a:rPr lang="en-US" sz="1100" b="1" dirty="0" smtClean="0">
                          <a:latin typeface="Arial" panose="020B0604020202020204" pitchFamily="34" charset="0"/>
                          <a:cs typeface="Arial" panose="020B0604020202020204" pitchFamily="34" charset="0"/>
                        </a:rPr>
                        <a:t>Knowledge/understanding:</a:t>
                      </a:r>
                    </a:p>
                    <a:p>
                      <a:r>
                        <a:rPr lang="en-US" sz="1100" b="1" dirty="0" smtClean="0">
                          <a:latin typeface="Arial" panose="020B0604020202020204" pitchFamily="34" charset="0"/>
                          <a:cs typeface="Arial" panose="020B0604020202020204" pitchFamily="34" charset="0"/>
                        </a:rPr>
                        <a:t>Definition:</a:t>
                      </a:r>
                      <a:r>
                        <a:rPr lang="en-US" sz="1100" dirty="0" smtClean="0">
                          <a:latin typeface="Arial" panose="020B0604020202020204" pitchFamily="34" charset="0"/>
                          <a:cs typeface="Arial" panose="020B0604020202020204" pitchFamily="34" charset="0"/>
                        </a:rPr>
                        <a:t> A public limited company (plc) can offer shares on</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a stock exchange to the general public (1) and shareholders</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are only limited to potentially lose the value of the amount paid</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for the shares. (1)</a:t>
                      </a:r>
                    </a:p>
                    <a:p>
                      <a:endParaRPr lang="en-US" sz="1100" dirty="0" smtClean="0">
                        <a:latin typeface="Arial" panose="020B0604020202020204" pitchFamily="34" charset="0"/>
                        <a:cs typeface="Arial" panose="020B0604020202020204" pitchFamily="34" charset="0"/>
                      </a:endParaRPr>
                    </a:p>
                    <a:p>
                      <a:r>
                        <a:rPr lang="en-US" sz="1100" b="1" dirty="0" smtClean="0">
                          <a:latin typeface="Arial" panose="020B0604020202020204" pitchFamily="34" charset="0"/>
                          <a:cs typeface="Arial" panose="020B0604020202020204" pitchFamily="34" charset="0"/>
                        </a:rPr>
                        <a:t>Benefit 1 (monetary amount of potential finance available):</a:t>
                      </a:r>
                    </a:p>
                    <a:p>
                      <a:r>
                        <a:rPr lang="en-US" sz="1100" b="1" dirty="0" smtClean="0">
                          <a:latin typeface="Arial" panose="020B0604020202020204" pitchFamily="34" charset="0"/>
                          <a:cs typeface="Arial" panose="020B0604020202020204" pitchFamily="34" charset="0"/>
                        </a:rPr>
                        <a:t>K/U:</a:t>
                      </a:r>
                      <a:r>
                        <a:rPr lang="en-US" sz="1100" dirty="0" smtClean="0">
                          <a:latin typeface="Arial" panose="020B0604020202020204" pitchFamily="34" charset="0"/>
                          <a:cs typeface="Arial" panose="020B0604020202020204" pitchFamily="34" charset="0"/>
                        </a:rPr>
                        <a:t> The main benefit to ABP of being a plc is that it can raise</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considerable finance by selling shares on a stock exchange (1)</a:t>
                      </a:r>
                    </a:p>
                    <a:p>
                      <a:endParaRPr lang="en-US" sz="1100" dirty="0" smtClean="0">
                        <a:latin typeface="Arial" panose="020B0604020202020204" pitchFamily="34" charset="0"/>
                        <a:cs typeface="Arial" panose="020B0604020202020204" pitchFamily="34" charset="0"/>
                      </a:endParaRPr>
                    </a:p>
                    <a:p>
                      <a:r>
                        <a:rPr lang="en-US" sz="1100" b="1" dirty="0" smtClean="0">
                          <a:latin typeface="Arial" panose="020B0604020202020204" pitchFamily="34" charset="0"/>
                          <a:cs typeface="Arial" panose="020B0604020202020204" pitchFamily="34" charset="0"/>
                        </a:rPr>
                        <a:t>Application:</a:t>
                      </a:r>
                      <a:r>
                        <a:rPr lang="en-US" sz="1100" dirty="0" smtClean="0">
                          <a:latin typeface="Arial" panose="020B0604020202020204" pitchFamily="34" charset="0"/>
                          <a:cs typeface="Arial" panose="020B0604020202020204" pitchFamily="34" charset="0"/>
                        </a:rPr>
                        <a:t> ABP undertakes large multi-million pound</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projects that require huge amounts of capital to finance major</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projects (1)</a:t>
                      </a:r>
                    </a:p>
                    <a:p>
                      <a:endParaRPr lang="en-US" sz="1100" dirty="0" smtClean="0">
                        <a:latin typeface="Arial" panose="020B0604020202020204" pitchFamily="34" charset="0"/>
                        <a:cs typeface="Arial" panose="020B0604020202020204" pitchFamily="34" charset="0"/>
                      </a:endParaRPr>
                    </a:p>
                    <a:p>
                      <a:r>
                        <a:rPr lang="en-US" sz="1100" b="1" dirty="0" smtClean="0">
                          <a:latin typeface="Arial" panose="020B0604020202020204" pitchFamily="34" charset="0"/>
                          <a:cs typeface="Arial" panose="020B0604020202020204" pitchFamily="34" charset="0"/>
                        </a:rPr>
                        <a:t>Analysis: </a:t>
                      </a:r>
                      <a:r>
                        <a:rPr lang="en-US" sz="1100" dirty="0" smtClean="0">
                          <a:latin typeface="Arial" panose="020B0604020202020204" pitchFamily="34" charset="0"/>
                          <a:cs typeface="Arial" panose="020B0604020202020204" pitchFamily="34" charset="0"/>
                        </a:rPr>
                        <a:t>If ABP decides to float a new share issue it will be</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able to support the development of the different phases of the</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£1bn Royal Albert Dock project. (1)</a:t>
                      </a:r>
                    </a:p>
                    <a:p>
                      <a:endParaRPr lang="en-US" sz="1100" dirty="0" smtClean="0">
                        <a:latin typeface="Arial" panose="020B0604020202020204" pitchFamily="34" charset="0"/>
                        <a:cs typeface="Arial" panose="020B0604020202020204" pitchFamily="34" charset="0"/>
                      </a:endParaRPr>
                    </a:p>
                    <a:p>
                      <a:r>
                        <a:rPr lang="en-US" sz="1100" b="1" dirty="0" smtClean="0">
                          <a:latin typeface="Arial" panose="020B0604020202020204" pitchFamily="34" charset="0"/>
                          <a:cs typeface="Arial" panose="020B0604020202020204" pitchFamily="34" charset="0"/>
                        </a:rPr>
                        <a:t>Benefit 2 (potential financial options available):</a:t>
                      </a:r>
                    </a:p>
                    <a:p>
                      <a:r>
                        <a:rPr lang="en-US" sz="1100" b="1" dirty="0" smtClean="0">
                          <a:latin typeface="Arial" panose="020B0604020202020204" pitchFamily="34" charset="0"/>
                          <a:cs typeface="Arial" panose="020B0604020202020204" pitchFamily="34" charset="0"/>
                        </a:rPr>
                        <a:t>K/U:</a:t>
                      </a:r>
                      <a:r>
                        <a:rPr lang="en-US" sz="1100" dirty="0" smtClean="0">
                          <a:latin typeface="Arial" panose="020B0604020202020204" pitchFamily="34" charset="0"/>
                          <a:cs typeface="Arial" panose="020B0604020202020204" pitchFamily="34" charset="0"/>
                        </a:rPr>
                        <a:t> Limited liability means that each shareholder cannot be</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held responsible for the company debts beyond the worth of</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their shares (1)</a:t>
                      </a:r>
                    </a:p>
                    <a:p>
                      <a:endParaRPr lang="en-US" sz="1100" dirty="0" smtClean="0">
                        <a:latin typeface="Arial" panose="020B0604020202020204" pitchFamily="34" charset="0"/>
                        <a:cs typeface="Arial" panose="020B0604020202020204" pitchFamily="34" charset="0"/>
                      </a:endParaRPr>
                    </a:p>
                    <a:p>
                      <a:r>
                        <a:rPr lang="en-US" sz="1100" b="1" dirty="0" smtClean="0">
                          <a:latin typeface="Arial" panose="020B0604020202020204" pitchFamily="34" charset="0"/>
                          <a:cs typeface="Arial" panose="020B0604020202020204" pitchFamily="34" charset="0"/>
                        </a:rPr>
                        <a:t>Application:</a:t>
                      </a:r>
                    </a:p>
                    <a:p>
                      <a:r>
                        <a:rPr lang="en-US" sz="1100" dirty="0" err="1" smtClean="0">
                          <a:latin typeface="Arial" panose="020B0604020202020204" pitchFamily="34" charset="0"/>
                          <a:cs typeface="Arial" panose="020B0604020202020204" pitchFamily="34" charset="0"/>
                        </a:rPr>
                        <a:t>Mr</a:t>
                      </a:r>
                      <a:r>
                        <a:rPr lang="en-US" sz="1100" dirty="0" smtClean="0">
                          <a:latin typeface="Arial" panose="020B0604020202020204" pitchFamily="34" charset="0"/>
                          <a:cs typeface="Arial" panose="020B0604020202020204" pitchFamily="34" charset="0"/>
                        </a:rPr>
                        <a:t> Xu/ABP needs to attract considerable amount of finance t</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(1)</a:t>
                      </a:r>
                    </a:p>
                    <a:p>
                      <a:endParaRPr lang="en-US" sz="1100" dirty="0" smtClean="0">
                        <a:latin typeface="Arial" panose="020B0604020202020204" pitchFamily="34" charset="0"/>
                        <a:cs typeface="Arial" panose="020B0604020202020204" pitchFamily="34" charset="0"/>
                      </a:endParaRPr>
                    </a:p>
                    <a:p>
                      <a:r>
                        <a:rPr lang="en-US" sz="1100" b="1" dirty="0" smtClean="0">
                          <a:latin typeface="Arial" panose="020B0604020202020204" pitchFamily="34" charset="0"/>
                          <a:cs typeface="Arial" panose="020B0604020202020204" pitchFamily="34" charset="0"/>
                        </a:rPr>
                        <a:t>Analysis:</a:t>
                      </a:r>
                    </a:p>
                    <a:p>
                      <a:r>
                        <a:rPr lang="en-US" sz="1100" dirty="0" smtClean="0">
                          <a:latin typeface="Arial" panose="020B0604020202020204" pitchFamily="34" charset="0"/>
                          <a:cs typeface="Arial" panose="020B0604020202020204" pitchFamily="34" charset="0"/>
                        </a:rPr>
                        <a:t>Investors are more likely to consider investing if personal</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assets are not at risk. (1)</a:t>
                      </a:r>
                    </a:p>
                    <a:p>
                      <a:r>
                        <a:rPr lang="en-US" sz="1100" b="1" dirty="0" smtClean="0">
                          <a:latin typeface="Arial" panose="020B0604020202020204" pitchFamily="34" charset="0"/>
                          <a:cs typeface="Arial" panose="020B0604020202020204" pitchFamily="34" charset="0"/>
                        </a:rPr>
                        <a:t>Knowledge/ definition of public limited company,</a:t>
                      </a:r>
                      <a:r>
                        <a:rPr lang="en-US" sz="1100" b="1" baseline="0" dirty="0" smtClean="0">
                          <a:latin typeface="Arial" panose="020B0604020202020204" pitchFamily="34" charset="0"/>
                          <a:cs typeface="Arial" panose="020B0604020202020204" pitchFamily="34" charset="0"/>
                        </a:rPr>
                        <a:t> </a:t>
                      </a:r>
                      <a:r>
                        <a:rPr lang="en-US" sz="1100" b="1" dirty="0" smtClean="0">
                          <a:latin typeface="Arial" panose="020B0604020202020204" pitchFamily="34" charset="0"/>
                          <a:cs typeface="Arial" panose="020B0604020202020204" pitchFamily="34" charset="0"/>
                        </a:rPr>
                        <a:t>application of features and analysis of reason/cause/</a:t>
                      </a:r>
                      <a:r>
                        <a:rPr lang="en-US" sz="1100" b="1" baseline="0" dirty="0" smtClean="0">
                          <a:latin typeface="Arial" panose="020B0604020202020204" pitchFamily="34" charset="0"/>
                          <a:cs typeface="Arial" panose="020B0604020202020204" pitchFamily="34" charset="0"/>
                        </a:rPr>
                        <a:t> </a:t>
                      </a:r>
                      <a:r>
                        <a:rPr lang="en-US" sz="1100" b="1" dirty="0" smtClean="0">
                          <a:latin typeface="Arial" panose="020B0604020202020204" pitchFamily="34" charset="0"/>
                          <a:cs typeface="Arial" panose="020B0604020202020204" pitchFamily="34" charset="0"/>
                        </a:rPr>
                        <a:t>consequence /cost must be covered for full marks.</a:t>
                      </a:r>
                    </a:p>
                    <a:p>
                      <a:endParaRPr lang="en-US" sz="1100" dirty="0" smtClean="0">
                        <a:latin typeface="Arial" panose="020B0604020202020204" pitchFamily="34" charset="0"/>
                        <a:cs typeface="Arial" panose="020B0604020202020204" pitchFamily="34" charset="0"/>
                      </a:endParaRPr>
                    </a:p>
                    <a:p>
                      <a:r>
                        <a:rPr lang="en-US" sz="1100" b="1" dirty="0" smtClean="0">
                          <a:latin typeface="Arial" panose="020B0604020202020204" pitchFamily="34" charset="0"/>
                          <a:cs typeface="Arial" panose="020B0604020202020204" pitchFamily="34" charset="0"/>
                        </a:rPr>
                        <a:t>Award maximum of 3 marks for only one benefit</a:t>
                      </a:r>
                      <a:endParaRPr lang="en-GB" sz="1100" b="1" dirty="0">
                        <a:latin typeface="Arial" panose="020B0604020202020204" pitchFamily="34" charset="0"/>
                        <a:cs typeface="Arial" panose="020B0604020202020204" pitchFamily="34" charset="0"/>
                      </a:endParaRPr>
                    </a:p>
                  </a:txBody>
                  <a:tcPr/>
                </a:tc>
                <a:tc>
                  <a:txBody>
                    <a:bodyPr/>
                    <a:lstStyle/>
                    <a:p>
                      <a:pPr algn="ctr"/>
                      <a:r>
                        <a:rPr lang="en-GB" sz="1100" dirty="0" smtClean="0">
                          <a:latin typeface="Arial" panose="020B0604020202020204" pitchFamily="34" charset="0"/>
                          <a:cs typeface="Arial" panose="020B0604020202020204" pitchFamily="34" charset="0"/>
                        </a:rPr>
                        <a:t>1-2</a:t>
                      </a: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r>
                        <a:rPr lang="en-GB" sz="1100" dirty="0" smtClean="0">
                          <a:latin typeface="Arial" panose="020B0604020202020204" pitchFamily="34" charset="0"/>
                          <a:cs typeface="Arial" panose="020B0604020202020204" pitchFamily="34" charset="0"/>
                        </a:rPr>
                        <a:t>1-3</a:t>
                      </a: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endParaRPr lang="en-GB" sz="1100" dirty="0" smtClean="0">
                        <a:latin typeface="Arial" panose="020B0604020202020204" pitchFamily="34" charset="0"/>
                        <a:cs typeface="Arial" panose="020B0604020202020204" pitchFamily="34" charset="0"/>
                      </a:endParaRPr>
                    </a:p>
                    <a:p>
                      <a:pPr algn="ctr"/>
                      <a:r>
                        <a:rPr lang="en-GB" sz="1100" dirty="0" smtClean="0">
                          <a:latin typeface="Arial" panose="020B0604020202020204" pitchFamily="34" charset="0"/>
                          <a:cs typeface="Arial" panose="020B0604020202020204" pitchFamily="34" charset="0"/>
                        </a:rPr>
                        <a:t>1-3</a:t>
                      </a:r>
                    </a:p>
                  </a:txBody>
                  <a:tcPr/>
                </a:tc>
              </a:tr>
            </a:tbl>
          </a:graphicData>
        </a:graphic>
      </p:graphicFrame>
    </p:spTree>
    <p:extLst>
      <p:ext uri="{BB962C8B-B14F-4D97-AF65-F5344CB8AC3E}">
        <p14:creationId xmlns:p14="http://schemas.microsoft.com/office/powerpoint/2010/main" val="3706000003"/>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66235"/>
            <a:ext cx="8568952" cy="5324535"/>
          </a:xfrm>
          <a:prstGeom prst="rect">
            <a:avLst/>
          </a:prstGeom>
        </p:spPr>
        <p:txBody>
          <a:bodyPr wrap="square">
            <a:spAutoFit/>
          </a:bodyPr>
          <a:lstStyle/>
          <a:p>
            <a:pPr>
              <a:buClr>
                <a:schemeClr val="accent6">
                  <a:lumMod val="50000"/>
                </a:schemeClr>
              </a:buClr>
            </a:pPr>
            <a:r>
              <a:rPr lang="en-US" sz="2000" b="1" dirty="0">
                <a:solidFill>
                  <a:srgbClr val="FF0000"/>
                </a:solidFill>
              </a:rPr>
              <a:t>Evidence A Hummingbird Bakery</a:t>
            </a:r>
          </a:p>
          <a:p>
            <a:pPr marL="347663" indent="-347663">
              <a:buClr>
                <a:schemeClr val="accent6">
                  <a:lumMod val="50000"/>
                </a:schemeClr>
              </a:buClr>
              <a:buFont typeface="Wingdings 3" panose="05040102010807070707" pitchFamily="18" charset="2"/>
              <a:buChar char=""/>
            </a:pPr>
            <a:r>
              <a:rPr lang="en-US" sz="2000" dirty="0">
                <a:solidFill>
                  <a:srgbClr val="FF0000"/>
                </a:solidFill>
              </a:rPr>
              <a:t>Tarek Malouf wanted to create a </a:t>
            </a:r>
            <a:r>
              <a:rPr lang="en-US" sz="2000" dirty="0" smtClean="0">
                <a:solidFill>
                  <a:srgbClr val="FF0000"/>
                </a:solidFill>
              </a:rPr>
              <a:t>bakery unlike </a:t>
            </a:r>
            <a:r>
              <a:rPr lang="en-US" sz="2000" dirty="0">
                <a:solidFill>
                  <a:srgbClr val="FF0000"/>
                </a:solidFill>
              </a:rPr>
              <a:t>any other in the UK. With a focus </a:t>
            </a:r>
            <a:r>
              <a:rPr lang="en-US" sz="2000" dirty="0" smtClean="0">
                <a:solidFill>
                  <a:srgbClr val="FF0000"/>
                </a:solidFill>
              </a:rPr>
              <a:t>on cake-making </a:t>
            </a:r>
            <a:r>
              <a:rPr lang="en-US" sz="2000" dirty="0">
                <a:solidFill>
                  <a:srgbClr val="FF0000"/>
                </a:solidFill>
              </a:rPr>
              <a:t>rather than bread-baking, </a:t>
            </a:r>
            <a:r>
              <a:rPr lang="en-US" sz="2000" dirty="0" smtClean="0">
                <a:solidFill>
                  <a:srgbClr val="FF0000"/>
                </a:solidFill>
              </a:rPr>
              <a:t>Tarek believed </a:t>
            </a:r>
            <a:r>
              <a:rPr lang="en-US" sz="2000" dirty="0">
                <a:solidFill>
                  <a:srgbClr val="FF0000"/>
                </a:solidFill>
              </a:rPr>
              <a:t>he had found a clear gap in </a:t>
            </a:r>
            <a:r>
              <a:rPr lang="en-US" sz="2000" dirty="0" smtClean="0">
                <a:solidFill>
                  <a:srgbClr val="FF0000"/>
                </a:solidFill>
              </a:rPr>
              <a:t>the market</a:t>
            </a:r>
            <a:r>
              <a:rPr lang="en-US" sz="2000" dirty="0">
                <a:solidFill>
                  <a:srgbClr val="FF0000"/>
                </a:solidFill>
              </a:rPr>
              <a:t>. He opened his first </a:t>
            </a:r>
            <a:r>
              <a:rPr lang="en-US" sz="2000" dirty="0" smtClean="0">
                <a:solidFill>
                  <a:srgbClr val="FF0000"/>
                </a:solidFill>
              </a:rPr>
              <a:t>Hummingbird Bakery </a:t>
            </a:r>
            <a:r>
              <a:rPr lang="en-US" sz="2000" dirty="0">
                <a:solidFill>
                  <a:srgbClr val="FF0000"/>
                </a:solidFill>
              </a:rPr>
              <a:t>as a private limited company </a:t>
            </a:r>
            <a:r>
              <a:rPr lang="en-US" sz="2000" dirty="0" smtClean="0">
                <a:solidFill>
                  <a:srgbClr val="FF0000"/>
                </a:solidFill>
              </a:rPr>
              <a:t>in </a:t>
            </a:r>
            <a:r>
              <a:rPr lang="en-US" sz="2000" dirty="0" err="1" smtClean="0">
                <a:solidFill>
                  <a:srgbClr val="FF0000"/>
                </a:solidFill>
              </a:rPr>
              <a:t>Notting</a:t>
            </a:r>
            <a:r>
              <a:rPr lang="en-US" sz="2000" dirty="0" smtClean="0">
                <a:solidFill>
                  <a:srgbClr val="FF0000"/>
                </a:solidFill>
              </a:rPr>
              <a:t> </a:t>
            </a:r>
            <a:r>
              <a:rPr lang="en-US" sz="2000" dirty="0">
                <a:solidFill>
                  <a:srgbClr val="FF0000"/>
                </a:solidFill>
              </a:rPr>
              <a:t>Hill in 2004 with one other director.</a:t>
            </a:r>
          </a:p>
          <a:p>
            <a:pPr marL="347663" indent="-347663">
              <a:buClr>
                <a:schemeClr val="accent6">
                  <a:lumMod val="50000"/>
                </a:schemeClr>
              </a:buClr>
              <a:buFont typeface="Wingdings 3" panose="05040102010807070707" pitchFamily="18" charset="2"/>
              <a:buChar char=""/>
            </a:pPr>
            <a:r>
              <a:rPr lang="en-US" sz="2000" dirty="0">
                <a:solidFill>
                  <a:srgbClr val="FF0000"/>
                </a:solidFill>
              </a:rPr>
              <a:t>Since then a further four branches </a:t>
            </a:r>
            <a:r>
              <a:rPr lang="en-US" sz="2000" dirty="0" smtClean="0">
                <a:solidFill>
                  <a:srgbClr val="FF0000"/>
                </a:solidFill>
              </a:rPr>
              <a:t>have opened </a:t>
            </a:r>
            <a:r>
              <a:rPr lang="en-US" sz="2000" dirty="0">
                <a:solidFill>
                  <a:srgbClr val="FF0000"/>
                </a:solidFill>
              </a:rPr>
              <a:t>across </a:t>
            </a:r>
            <a:r>
              <a:rPr lang="en-US" sz="2000" dirty="0" smtClean="0">
                <a:solidFill>
                  <a:srgbClr val="FF0000"/>
                </a:solidFill>
              </a:rPr>
              <a:t>London. Tarek’s </a:t>
            </a:r>
            <a:r>
              <a:rPr lang="en-US" sz="2000" dirty="0">
                <a:solidFill>
                  <a:srgbClr val="FF0000"/>
                </a:solidFill>
              </a:rPr>
              <a:t>vision for the bakery was to be authentically American in </a:t>
            </a:r>
            <a:r>
              <a:rPr lang="en-US" sz="2000" dirty="0" err="1">
                <a:solidFill>
                  <a:srgbClr val="FF0000"/>
                </a:solidFill>
              </a:rPr>
              <a:t>flavour</a:t>
            </a:r>
            <a:r>
              <a:rPr lang="en-US" sz="2000" dirty="0">
                <a:solidFill>
                  <a:srgbClr val="FF0000"/>
                </a:solidFill>
              </a:rPr>
              <a:t> and style. </a:t>
            </a:r>
            <a:r>
              <a:rPr lang="en-US" sz="2000" dirty="0" smtClean="0">
                <a:solidFill>
                  <a:srgbClr val="FF0000"/>
                </a:solidFill>
              </a:rPr>
              <a:t>This love </a:t>
            </a:r>
            <a:r>
              <a:rPr lang="en-US" sz="2000" dirty="0">
                <a:solidFill>
                  <a:srgbClr val="FF0000"/>
                </a:solidFill>
              </a:rPr>
              <a:t>of American baking is something that many UK and international customers share.</a:t>
            </a:r>
          </a:p>
          <a:p>
            <a:pPr marL="347663" indent="-347663">
              <a:buClr>
                <a:schemeClr val="accent6">
                  <a:lumMod val="50000"/>
                </a:schemeClr>
              </a:buClr>
              <a:buFont typeface="Wingdings 3" panose="05040102010807070707" pitchFamily="18" charset="2"/>
              <a:buChar char=""/>
            </a:pPr>
            <a:r>
              <a:rPr lang="en-US" sz="2000" dirty="0">
                <a:solidFill>
                  <a:srgbClr val="FF0000"/>
                </a:solidFill>
              </a:rPr>
              <a:t>Today the bakery sells an average of 22,000 cupcakes per week and has become a </a:t>
            </a:r>
            <a:r>
              <a:rPr lang="en-US" sz="2000" dirty="0" smtClean="0">
                <a:solidFill>
                  <a:srgbClr val="FF0000"/>
                </a:solidFill>
              </a:rPr>
              <a:t>highly celebrated </a:t>
            </a:r>
            <a:r>
              <a:rPr lang="en-US" sz="2000" dirty="0">
                <a:solidFill>
                  <a:srgbClr val="FF0000"/>
                </a:solidFill>
              </a:rPr>
              <a:t>and </a:t>
            </a:r>
            <a:r>
              <a:rPr lang="en-US" sz="2000" dirty="0" err="1">
                <a:solidFill>
                  <a:srgbClr val="FF0000"/>
                </a:solidFill>
              </a:rPr>
              <a:t>recognisable</a:t>
            </a:r>
            <a:r>
              <a:rPr lang="en-US" sz="2000" dirty="0">
                <a:solidFill>
                  <a:srgbClr val="FF0000"/>
                </a:solidFill>
              </a:rPr>
              <a:t> high street brand.</a:t>
            </a:r>
          </a:p>
          <a:p>
            <a:pPr marL="347663" indent="-347663">
              <a:buClr>
                <a:schemeClr val="accent6">
                  <a:lumMod val="50000"/>
                </a:schemeClr>
              </a:buClr>
              <a:buFont typeface="Wingdings 3" panose="05040102010807070707" pitchFamily="18" charset="2"/>
              <a:buChar char=""/>
            </a:pPr>
            <a:r>
              <a:rPr lang="en-US" sz="2000" dirty="0">
                <a:solidFill>
                  <a:srgbClr val="FF0000"/>
                </a:solidFill>
              </a:rPr>
              <a:t>One of the key factors in Hummingbird Bakery’s success has been its belief </a:t>
            </a:r>
            <a:r>
              <a:rPr lang="en-US" sz="2000" dirty="0" smtClean="0">
                <a:solidFill>
                  <a:srgbClr val="FF0000"/>
                </a:solidFill>
              </a:rPr>
              <a:t>that cakes </a:t>
            </a:r>
            <a:r>
              <a:rPr lang="en-US" sz="2000" dirty="0">
                <a:solidFill>
                  <a:srgbClr val="FF0000"/>
                </a:solidFill>
              </a:rPr>
              <a:t>taste best when they have been freshly baked using the same ingredients </a:t>
            </a:r>
            <a:r>
              <a:rPr lang="en-US" sz="2000" dirty="0" smtClean="0">
                <a:solidFill>
                  <a:srgbClr val="FF0000"/>
                </a:solidFill>
              </a:rPr>
              <a:t>and techniques </a:t>
            </a:r>
            <a:r>
              <a:rPr lang="en-US" sz="2000" dirty="0">
                <a:solidFill>
                  <a:srgbClr val="FF0000"/>
                </a:solidFill>
              </a:rPr>
              <a:t>as those used in home-baking. For this reason, every Hummingbird </a:t>
            </a:r>
            <a:r>
              <a:rPr lang="en-US" sz="2000" dirty="0" smtClean="0">
                <a:solidFill>
                  <a:srgbClr val="FF0000"/>
                </a:solidFill>
              </a:rPr>
              <a:t>Bakery branch </a:t>
            </a:r>
            <a:r>
              <a:rPr lang="en-US" sz="2000" dirty="0">
                <a:solidFill>
                  <a:srgbClr val="FF0000"/>
                </a:solidFill>
              </a:rPr>
              <a:t>has its own kitchen and team of resident expert bakers and cake decorators</a:t>
            </a:r>
            <a:r>
              <a:rPr lang="en-US" sz="2000" dirty="0" smtClean="0">
                <a:solidFill>
                  <a:srgbClr val="FF0000"/>
                </a:solidFill>
              </a:rPr>
              <a:t>.</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 </a:t>
            </a:r>
            <a:r>
              <a:rPr lang="en-GB" sz="3600" dirty="0"/>
              <a:t>– Exam Questions </a:t>
            </a:r>
            <a:r>
              <a:rPr lang="en-GB" sz="3600" dirty="0" smtClean="0"/>
              <a:t>2015 </a:t>
            </a:r>
            <a:r>
              <a:rPr lang="en-GB" sz="3600" dirty="0"/>
              <a:t>- January</a:t>
            </a:r>
            <a:endParaRPr lang="en-GB" sz="3600" b="1" dirty="0" smtClean="0"/>
          </a:p>
        </p:txBody>
      </p:sp>
      <p:sp>
        <p:nvSpPr>
          <p:cNvPr id="7" name="TextBox 6">
            <a:hlinkClick r:id="rId3" action="ppaction://hlinkfile"/>
          </p:cNvPr>
          <p:cNvSpPr txBox="1"/>
          <p:nvPr/>
        </p:nvSpPr>
        <p:spPr>
          <a:xfrm>
            <a:off x="8363168" y="1052736"/>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93152308"/>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66235"/>
            <a:ext cx="8568952" cy="5647700"/>
          </a:xfrm>
          <a:prstGeom prst="rect">
            <a:avLst/>
          </a:prstGeom>
        </p:spPr>
        <p:txBody>
          <a:bodyPr wrap="square">
            <a:spAutoFit/>
          </a:bodyPr>
          <a:lstStyle/>
          <a:p>
            <a:pPr marL="347663" indent="-347663">
              <a:buClr>
                <a:schemeClr val="accent6">
                  <a:lumMod val="50000"/>
                </a:schemeClr>
              </a:buClr>
              <a:buFont typeface="Wingdings 3" panose="05040102010807070707" pitchFamily="18" charset="2"/>
              <a:buChar char=""/>
            </a:pPr>
            <a:r>
              <a:rPr lang="en-US" sz="1900" dirty="0" smtClean="0">
                <a:solidFill>
                  <a:srgbClr val="FF0000"/>
                </a:solidFill>
              </a:rPr>
              <a:t>This </a:t>
            </a:r>
            <a:r>
              <a:rPr lang="en-US" sz="1900" dirty="0">
                <a:solidFill>
                  <a:srgbClr val="FF0000"/>
                </a:solidFill>
              </a:rPr>
              <a:t>enables them to bake to order and to only offer its customers cakes that have </a:t>
            </a:r>
            <a:r>
              <a:rPr lang="en-US" sz="1900" dirty="0" smtClean="0">
                <a:solidFill>
                  <a:srgbClr val="FF0000"/>
                </a:solidFill>
              </a:rPr>
              <a:t>been freshly </a:t>
            </a:r>
            <a:r>
              <a:rPr lang="en-US" sz="1900" dirty="0">
                <a:solidFill>
                  <a:srgbClr val="FF0000"/>
                </a:solidFill>
              </a:rPr>
              <a:t>baked the very same day.</a:t>
            </a:r>
          </a:p>
          <a:p>
            <a:pPr marL="347663" indent="-347663">
              <a:buClr>
                <a:schemeClr val="accent6">
                  <a:lumMod val="50000"/>
                </a:schemeClr>
              </a:buClr>
              <a:buFont typeface="Wingdings 3" panose="05040102010807070707" pitchFamily="18" charset="2"/>
              <a:buChar char=""/>
            </a:pPr>
            <a:r>
              <a:rPr lang="en-US" sz="1900" dirty="0">
                <a:solidFill>
                  <a:srgbClr val="FF0000"/>
                </a:solidFill>
              </a:rPr>
              <a:t>The Hummingbird Bakery is looking for growth through more locations within </a:t>
            </a:r>
            <a:r>
              <a:rPr lang="en-US" sz="1900" dirty="0" smtClean="0">
                <a:solidFill>
                  <a:srgbClr val="FF0000"/>
                </a:solidFill>
              </a:rPr>
              <a:t>London and </a:t>
            </a:r>
            <a:r>
              <a:rPr lang="en-US" sz="1900" dirty="0">
                <a:solidFill>
                  <a:srgbClr val="FF0000"/>
                </a:solidFill>
              </a:rPr>
              <a:t>around the UK. Tarek states “I never intended to open hundreds of branches </a:t>
            </a:r>
            <a:r>
              <a:rPr lang="en-US" sz="1900" dirty="0" smtClean="0">
                <a:solidFill>
                  <a:srgbClr val="FF0000"/>
                </a:solidFill>
              </a:rPr>
              <a:t>which would </a:t>
            </a:r>
            <a:r>
              <a:rPr lang="en-US" sz="1900" dirty="0">
                <a:solidFill>
                  <a:srgbClr val="FF0000"/>
                </a:solidFill>
              </a:rPr>
              <a:t>diminish the value of my product. I prefer to grow organically and open each </a:t>
            </a:r>
            <a:r>
              <a:rPr lang="en-US" sz="1900" dirty="0" smtClean="0">
                <a:solidFill>
                  <a:srgbClr val="FF0000"/>
                </a:solidFill>
              </a:rPr>
              <a:t>new branch </a:t>
            </a:r>
            <a:r>
              <a:rPr lang="en-US" sz="1900" dirty="0">
                <a:solidFill>
                  <a:srgbClr val="FF0000"/>
                </a:solidFill>
              </a:rPr>
              <a:t>with the profits of existing ones.”</a:t>
            </a:r>
          </a:p>
          <a:p>
            <a:pPr marL="347663" indent="-347663">
              <a:buClr>
                <a:schemeClr val="accent6">
                  <a:lumMod val="50000"/>
                </a:schemeClr>
              </a:buClr>
              <a:buFont typeface="Wingdings 3" panose="05040102010807070707" pitchFamily="18" charset="2"/>
              <a:buChar char=""/>
            </a:pPr>
            <a:r>
              <a:rPr lang="en-US" sz="1900" dirty="0">
                <a:solidFill>
                  <a:srgbClr val="FF0000"/>
                </a:solidFill>
              </a:rPr>
              <a:t>International franchises have helped with planned growth and Tarek was </a:t>
            </a:r>
            <a:r>
              <a:rPr lang="en-US" sz="1900" dirty="0" smtClean="0">
                <a:solidFill>
                  <a:srgbClr val="FF0000"/>
                </a:solidFill>
              </a:rPr>
              <a:t>approached by </a:t>
            </a:r>
            <a:r>
              <a:rPr lang="en-US" sz="1900" dirty="0">
                <a:solidFill>
                  <a:srgbClr val="FF0000"/>
                </a:solidFill>
              </a:rPr>
              <a:t>several people who wanted a Hummingbird Bakery franchise from the first year </a:t>
            </a:r>
            <a:r>
              <a:rPr lang="en-US" sz="1900" dirty="0" smtClean="0">
                <a:solidFill>
                  <a:srgbClr val="FF0000"/>
                </a:solidFill>
              </a:rPr>
              <a:t>of opening</a:t>
            </a:r>
            <a:r>
              <a:rPr lang="en-US" sz="1900" dirty="0">
                <a:solidFill>
                  <a:srgbClr val="FF0000"/>
                </a:solidFill>
              </a:rPr>
              <a:t>. He spent two to three years planning the franchise, as well as running </a:t>
            </a:r>
            <a:r>
              <a:rPr lang="en-US" sz="1900" dirty="0" smtClean="0">
                <a:solidFill>
                  <a:srgbClr val="FF0000"/>
                </a:solidFill>
              </a:rPr>
              <a:t>normal operations </a:t>
            </a:r>
            <a:r>
              <a:rPr lang="en-US" sz="1900" dirty="0">
                <a:solidFill>
                  <a:srgbClr val="FF0000"/>
                </a:solidFill>
              </a:rPr>
              <a:t>at the same time.</a:t>
            </a:r>
          </a:p>
          <a:p>
            <a:pPr marL="347663" indent="-347663">
              <a:buClr>
                <a:schemeClr val="accent6">
                  <a:lumMod val="50000"/>
                </a:schemeClr>
              </a:buClr>
              <a:buFont typeface="Wingdings 3" panose="05040102010807070707" pitchFamily="18" charset="2"/>
              <a:buChar char=""/>
            </a:pPr>
            <a:r>
              <a:rPr lang="en-US" sz="1900" dirty="0">
                <a:solidFill>
                  <a:srgbClr val="FF0000"/>
                </a:solidFill>
              </a:rPr>
              <a:t>“We were approached by a really good franchising company. I liked what they did </a:t>
            </a:r>
            <a:r>
              <a:rPr lang="en-US" sz="1900" dirty="0" smtClean="0">
                <a:solidFill>
                  <a:srgbClr val="FF0000"/>
                </a:solidFill>
              </a:rPr>
              <a:t>and the </a:t>
            </a:r>
            <a:r>
              <a:rPr lang="en-US" sz="1900" dirty="0">
                <a:solidFill>
                  <a:srgbClr val="FF0000"/>
                </a:solidFill>
              </a:rPr>
              <a:t>other brands they have – YO! Sushi, Gourmet Burger Kitchen and California </a:t>
            </a:r>
            <a:r>
              <a:rPr lang="en-US" sz="1900" dirty="0" smtClean="0">
                <a:solidFill>
                  <a:srgbClr val="FF0000"/>
                </a:solidFill>
              </a:rPr>
              <a:t>Pizza Kitchen </a:t>
            </a:r>
            <a:r>
              <a:rPr lang="en-US" sz="1900" dirty="0">
                <a:solidFill>
                  <a:srgbClr val="FF0000"/>
                </a:solidFill>
              </a:rPr>
              <a:t>from the US – so they obviously knew what they were doing.”</a:t>
            </a:r>
          </a:p>
          <a:p>
            <a:pPr marL="347663" indent="-347663">
              <a:buClr>
                <a:schemeClr val="accent6">
                  <a:lumMod val="50000"/>
                </a:schemeClr>
              </a:buClr>
              <a:buFont typeface="Wingdings 3" panose="05040102010807070707" pitchFamily="18" charset="2"/>
              <a:buChar char=""/>
            </a:pPr>
            <a:r>
              <a:rPr lang="en-US" sz="1900" dirty="0">
                <a:solidFill>
                  <a:srgbClr val="FF0000"/>
                </a:solidFill>
              </a:rPr>
              <a:t>The first Hummingbird Bakery franchise opened in the Dubai Mall in September </a:t>
            </a:r>
            <a:r>
              <a:rPr lang="en-US" sz="1900" dirty="0" smtClean="0">
                <a:solidFill>
                  <a:srgbClr val="FF0000"/>
                </a:solidFill>
              </a:rPr>
              <a:t>2012, with </a:t>
            </a:r>
            <a:r>
              <a:rPr lang="en-US" sz="1900" dirty="0">
                <a:solidFill>
                  <a:srgbClr val="FF0000"/>
                </a:solidFill>
              </a:rPr>
              <a:t>two further branches expected to open in Dubai in summer 2013 and winter 2013.</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15 </a:t>
            </a:r>
            <a:r>
              <a:rPr lang="en-GB" sz="3600" dirty="0"/>
              <a:t>– Exam Questions </a:t>
            </a:r>
            <a:r>
              <a:rPr lang="en-GB" sz="3600" dirty="0" smtClean="0"/>
              <a:t>2015 </a:t>
            </a:r>
            <a:r>
              <a:rPr lang="en-GB" sz="3600" dirty="0"/>
              <a:t>- January</a:t>
            </a:r>
            <a:endParaRPr lang="en-GB" sz="3600" b="1" dirty="0" smtClean="0"/>
          </a:p>
        </p:txBody>
      </p:sp>
      <p:sp>
        <p:nvSpPr>
          <p:cNvPr id="5" name="TextBox 4">
            <a:hlinkClick r:id="rId3" action="ppaction://hlinkfile"/>
          </p:cNvPr>
          <p:cNvSpPr txBox="1"/>
          <p:nvPr/>
        </p:nvSpPr>
        <p:spPr>
          <a:xfrm>
            <a:off x="8363168" y="1363415"/>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7525704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66235"/>
            <a:ext cx="8568952" cy="5586145"/>
          </a:xfrm>
          <a:prstGeom prst="rect">
            <a:avLst/>
          </a:prstGeom>
        </p:spPr>
        <p:txBody>
          <a:bodyPr wrap="square">
            <a:spAutoFit/>
          </a:bodyPr>
          <a:lstStyle/>
          <a:p>
            <a:pPr marL="344488" indent="-344488">
              <a:buClr>
                <a:schemeClr val="accent6">
                  <a:lumMod val="50000"/>
                </a:schemeClr>
              </a:buClr>
              <a:buFont typeface="+mj-lt"/>
              <a:buAutoNum type="arabicPeriod" startAt="9"/>
            </a:pPr>
            <a:r>
              <a:rPr lang="en-US" sz="2100" dirty="0">
                <a:solidFill>
                  <a:srgbClr val="FF0000"/>
                </a:solidFill>
              </a:rPr>
              <a:t>Tarek has set up Hummingbird Bakery as a private limited </a:t>
            </a:r>
            <a:r>
              <a:rPr lang="en-US" sz="2100" dirty="0" smtClean="0">
                <a:solidFill>
                  <a:srgbClr val="FF0000"/>
                </a:solidFill>
              </a:rPr>
              <a:t>company.</a:t>
            </a:r>
            <a:br>
              <a:rPr lang="en-US" sz="2100" dirty="0" smtClean="0">
                <a:solidFill>
                  <a:srgbClr val="FF0000"/>
                </a:solidFill>
              </a:rPr>
            </a:br>
            <a:r>
              <a:rPr lang="en-US" sz="2100" dirty="0" smtClean="0">
                <a:solidFill>
                  <a:srgbClr val="FF0000"/>
                </a:solidFill>
              </a:rPr>
              <a:t>(</a:t>
            </a:r>
            <a:r>
              <a:rPr lang="en-US" sz="2100" dirty="0">
                <a:solidFill>
                  <a:srgbClr val="FF0000"/>
                </a:solidFill>
              </a:rPr>
              <a:t>b) Assess the advantages to Tarek of using this form of business structure</a:t>
            </a:r>
            <a:r>
              <a:rPr lang="en-US" sz="2100" dirty="0" smtClean="0">
                <a:solidFill>
                  <a:srgbClr val="FF0000"/>
                </a:solidFill>
              </a:rPr>
              <a:t>. 	(</a:t>
            </a:r>
            <a:r>
              <a:rPr lang="en-US" sz="2100" dirty="0">
                <a:solidFill>
                  <a:srgbClr val="FF0000"/>
                </a:solidFill>
              </a:rPr>
              <a:t>8</a:t>
            </a:r>
            <a:r>
              <a:rPr lang="en-US" sz="2100" dirty="0" smtClean="0">
                <a:solidFill>
                  <a:srgbClr val="FF0000"/>
                </a:solidFill>
              </a:rPr>
              <a:t>)</a:t>
            </a:r>
            <a:endParaRPr lang="en-US" sz="2100" dirty="0">
              <a:solidFill>
                <a:srgbClr val="FF0000"/>
              </a:solidFill>
            </a:endParaRPr>
          </a:p>
          <a:p>
            <a:pPr>
              <a:buClr>
                <a:schemeClr val="accent6">
                  <a:lumMod val="50000"/>
                </a:schemeClr>
              </a:buClr>
            </a:pPr>
            <a:r>
              <a:rPr lang="en-US" sz="2100" dirty="0" smtClean="0">
                <a:solidFill>
                  <a:srgbClr val="FF0000"/>
                </a:solidFill>
              </a:rPr>
              <a:t>________________________________________________________</a:t>
            </a:r>
            <a:r>
              <a:rPr lang="en-US" sz="2100" dirty="0">
                <a:solidFill>
                  <a:srgbClr val="FF0000"/>
                </a:solidFill>
              </a:rPr>
              <a:t>________________________________________________________</a:t>
            </a:r>
            <a:r>
              <a:rPr lang="en-US" sz="21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100" dirty="0">
                <a:solidFill>
                  <a:srgbClr val="FF0000"/>
                </a:solidFill>
              </a:rPr>
              <a:t>Total for Question </a:t>
            </a:r>
            <a:r>
              <a:rPr lang="en-US" sz="2100" dirty="0" smtClean="0">
                <a:solidFill>
                  <a:srgbClr val="FF0000"/>
                </a:solidFill>
              </a:rPr>
              <a:t>9 </a:t>
            </a:r>
            <a:r>
              <a:rPr lang="en-US" sz="2100" dirty="0">
                <a:solidFill>
                  <a:srgbClr val="FF0000"/>
                </a:solidFill>
              </a:rPr>
              <a:t>= </a:t>
            </a:r>
            <a:r>
              <a:rPr lang="en-US" sz="2100" dirty="0" smtClean="0">
                <a:solidFill>
                  <a:srgbClr val="FF0000"/>
                </a:solidFill>
              </a:rPr>
              <a:t>4 </a:t>
            </a:r>
            <a:r>
              <a:rPr lang="en-US" sz="2100" dirty="0">
                <a:solidFill>
                  <a:srgbClr val="FF0000"/>
                </a:solidFill>
              </a:rPr>
              <a:t>marks)</a:t>
            </a:r>
          </a:p>
        </p:txBody>
      </p:sp>
      <p:sp>
        <p:nvSpPr>
          <p:cNvPr id="6" name="Title 1"/>
          <p:cNvSpPr>
            <a:spLocks noGrp="1"/>
          </p:cNvSpPr>
          <p:nvPr>
            <p:ph type="title"/>
          </p:nvPr>
        </p:nvSpPr>
        <p:spPr>
          <a:xfrm>
            <a:off x="35496" y="72008"/>
            <a:ext cx="7704856" cy="548680"/>
          </a:xfrm>
        </p:spPr>
        <p:txBody>
          <a:bodyPr>
            <a:noAutofit/>
          </a:bodyPr>
          <a:lstStyle/>
          <a:p>
            <a:r>
              <a:rPr lang="en-GB" sz="3600" b="1" dirty="0" smtClean="0"/>
              <a:t>15 – Exam Questions 2015 - January</a:t>
            </a:r>
          </a:p>
        </p:txBody>
      </p:sp>
      <p:sp>
        <p:nvSpPr>
          <p:cNvPr id="5" name="TextBox 4">
            <a:hlinkClick r:id="rId3" action="ppaction://hlinkfile"/>
          </p:cNvPr>
          <p:cNvSpPr txBox="1"/>
          <p:nvPr/>
        </p:nvSpPr>
        <p:spPr>
          <a:xfrm>
            <a:off x="8363168" y="1628800"/>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298365179"/>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14 </a:t>
            </a:r>
            <a:r>
              <a:rPr lang="en-GB" sz="3600" dirty="0"/>
              <a:t>– Exam Questions 2015 - </a:t>
            </a:r>
            <a:r>
              <a:rPr lang="en-GB" sz="3600" dirty="0" smtClean="0"/>
              <a:t>January</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388425198"/>
              </p:ext>
            </p:extLst>
          </p:nvPr>
        </p:nvGraphicFramePr>
        <p:xfrm>
          <a:off x="323528" y="1066005"/>
          <a:ext cx="8496946" cy="5603356"/>
        </p:xfrm>
        <a:graphic>
          <a:graphicData uri="http://schemas.openxmlformats.org/drawingml/2006/table">
            <a:tbl>
              <a:tblPr firstRow="1" bandRow="1">
                <a:tableStyleId>{5C22544A-7EE6-4342-B048-85BDC9FD1C3A}</a:tableStyleId>
              </a:tblPr>
              <a:tblGrid>
                <a:gridCol w="576064"/>
                <a:gridCol w="576064"/>
                <a:gridCol w="2160240"/>
                <a:gridCol w="4176464"/>
                <a:gridCol w="1008114"/>
              </a:tblGrid>
              <a:tr h="3600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smtClean="0">
                          <a:solidFill>
                            <a:schemeClr val="tx1"/>
                          </a:solidFill>
                          <a:latin typeface="Arial" panose="020B0604020202020204" pitchFamily="34" charset="0"/>
                          <a:cs typeface="Arial" panose="020B0604020202020204" pitchFamily="34" charset="0"/>
                        </a:rPr>
                        <a:t>9 (b)</a:t>
                      </a:r>
                    </a:p>
                  </a:txBody>
                  <a:tcPr>
                    <a:solidFill>
                      <a:schemeClr val="tx2">
                        <a:lumMod val="20000"/>
                        <a:lumOff val="80000"/>
                      </a:schemeClr>
                    </a:solidFill>
                  </a:tcPr>
                </a:tc>
                <a:tc gridSpan="3">
                  <a:txBody>
                    <a:bodyPr/>
                    <a:lstStyle/>
                    <a:p>
                      <a:r>
                        <a:rPr lang="en-US" sz="1100" b="0" dirty="0" smtClean="0">
                          <a:solidFill>
                            <a:schemeClr val="tx1"/>
                          </a:solidFill>
                          <a:latin typeface="Arial" panose="020B0604020202020204" pitchFamily="34" charset="0"/>
                          <a:cs typeface="Arial" panose="020B0604020202020204" pitchFamily="34" charset="0"/>
                        </a:rPr>
                        <a:t>Tarek has set up the Hummingbird Bakery as a private limited company.</a:t>
                      </a:r>
                    </a:p>
                    <a:p>
                      <a:r>
                        <a:rPr lang="en-US" sz="1100" b="0" dirty="0" smtClean="0">
                          <a:solidFill>
                            <a:schemeClr val="tx1"/>
                          </a:solidFill>
                          <a:latin typeface="Arial" panose="020B0604020202020204" pitchFamily="34" charset="0"/>
                          <a:cs typeface="Arial" panose="020B0604020202020204" pitchFamily="34" charset="0"/>
                        </a:rPr>
                        <a:t>Assess the advantages to Tarek, of using this form of business structure.</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smtClean="0">
                          <a:solidFill>
                            <a:schemeClr val="tx1"/>
                          </a:solidFill>
                          <a:latin typeface="Arial" panose="020B0604020202020204" pitchFamily="34" charset="0"/>
                          <a:cs typeface="Arial" panose="020B0604020202020204" pitchFamily="34" charset="0"/>
                        </a:rPr>
                        <a:t>(8</a:t>
                      </a:r>
                      <a:r>
                        <a:rPr lang="en-GB" sz="1200" b="0" baseline="0" dirty="0" smtClean="0">
                          <a:solidFill>
                            <a:schemeClr val="tx1"/>
                          </a:solidFill>
                          <a:latin typeface="Arial" panose="020B0604020202020204" pitchFamily="34" charset="0"/>
                          <a:cs typeface="Arial" panose="020B0604020202020204" pitchFamily="34" charset="0"/>
                        </a:rPr>
                        <a:t> marks)</a:t>
                      </a:r>
                    </a:p>
                  </a:txBody>
                  <a:tcPr>
                    <a:solidFill>
                      <a:schemeClr val="tx2">
                        <a:lumMod val="20000"/>
                        <a:lumOff val="80000"/>
                      </a:schemeClr>
                    </a:solidFill>
                  </a:tcPr>
                </a:tc>
              </a:tr>
              <a:tr h="284596">
                <a:tc>
                  <a:txBody>
                    <a:bodyPr/>
                    <a:lstStyle/>
                    <a:p>
                      <a:pPr algn="ctr"/>
                      <a:r>
                        <a:rPr lang="en-GB" sz="1100" b="1" dirty="0" smtClean="0">
                          <a:solidFill>
                            <a:schemeClr val="tx1"/>
                          </a:solidFill>
                          <a:latin typeface="Arial" panose="020B0604020202020204" pitchFamily="34" charset="0"/>
                          <a:cs typeface="Arial" panose="020B0604020202020204" pitchFamily="34" charset="0"/>
                        </a:rPr>
                        <a:t>Level</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100" b="1" dirty="0" smtClean="0">
                          <a:solidFill>
                            <a:schemeClr val="tx1"/>
                          </a:solidFill>
                          <a:latin typeface="Arial" panose="020B0604020202020204" pitchFamily="34" charset="0"/>
                          <a:cs typeface="Arial" panose="020B0604020202020204" pitchFamily="34" charset="0"/>
                        </a:rPr>
                        <a:t>Mark</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100" b="1" dirty="0" smtClean="0">
                          <a:solidFill>
                            <a:schemeClr val="tx1"/>
                          </a:solidFill>
                          <a:latin typeface="Arial" panose="020B0604020202020204" pitchFamily="34" charset="0"/>
                          <a:cs typeface="Arial" panose="020B0604020202020204" pitchFamily="34" charset="0"/>
                        </a:rPr>
                        <a:t>Descriptor</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ctr"/>
                      <a:r>
                        <a:rPr lang="en-GB" sz="1100" b="1" dirty="0" smtClean="0">
                          <a:solidFill>
                            <a:schemeClr val="tx1"/>
                          </a:solidFill>
                          <a:latin typeface="Arial" panose="020B0604020202020204" pitchFamily="34" charset="0"/>
                          <a:cs typeface="Arial" panose="020B0604020202020204" pitchFamily="34" charset="0"/>
                        </a:rPr>
                        <a:t>Possible Content</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576064">
                <a:tc>
                  <a:txBody>
                    <a:bodyPr/>
                    <a:lstStyle/>
                    <a:p>
                      <a:pPr algn="ctr"/>
                      <a:r>
                        <a:rPr lang="en-GB" sz="1100" b="0" smtClean="0">
                          <a:solidFill>
                            <a:schemeClr val="tx1"/>
                          </a:solidFill>
                          <a:latin typeface="Arial" panose="020B0604020202020204" pitchFamily="34" charset="0"/>
                          <a:cs typeface="Arial" panose="020B0604020202020204" pitchFamily="34" charset="0"/>
                        </a:rPr>
                        <a:t>1</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100" b="1" dirty="0" smtClean="0">
                          <a:solidFill>
                            <a:schemeClr val="tx1"/>
                          </a:solidFill>
                          <a:latin typeface="Arial" panose="020B0604020202020204" pitchFamily="34" charset="0"/>
                          <a:cs typeface="Arial" panose="020B0604020202020204" pitchFamily="34" charset="0"/>
                        </a:rPr>
                        <a:t>1-2</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100" b="0" dirty="0" smtClean="0">
                          <a:solidFill>
                            <a:schemeClr val="tx1"/>
                          </a:solidFill>
                          <a:latin typeface="Arial" panose="020B0604020202020204" pitchFamily="34" charset="0"/>
                          <a:cs typeface="Arial" panose="020B0604020202020204" pitchFamily="34" charset="0"/>
                        </a:rPr>
                        <a:t>Knowledge/understanding of private limited company must be present.</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100" b="0" dirty="0" smtClean="0">
                          <a:solidFill>
                            <a:schemeClr val="tx1"/>
                          </a:solidFill>
                          <a:latin typeface="Arial" panose="020B0604020202020204" pitchFamily="34" charset="0"/>
                          <a:cs typeface="Arial" panose="020B0604020202020204" pitchFamily="34" charset="0"/>
                        </a:rPr>
                        <a:t>e.g.</a:t>
                      </a:r>
                    </a:p>
                    <a:p>
                      <a:pPr algn="l"/>
                      <a:r>
                        <a:rPr lang="en-US" sz="1100" b="0" dirty="0" smtClean="0">
                          <a:solidFill>
                            <a:schemeClr val="tx1"/>
                          </a:solidFill>
                          <a:latin typeface="Arial" panose="020B0604020202020204" pitchFamily="34" charset="0"/>
                          <a:cs typeface="Arial" panose="020B0604020202020204" pitchFamily="34" charset="0"/>
                        </a:rPr>
                        <a:t>Private limited company has limited liability which means a business owner cannot be held personally responsible for all debts and obligations of a business. The amount of this debt (liability) is limited to the value of the investment.</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451468">
                <a:tc>
                  <a:txBody>
                    <a:bodyPr/>
                    <a:lstStyle/>
                    <a:p>
                      <a:pPr algn="ctr"/>
                      <a:r>
                        <a:rPr lang="en-GB" sz="1100" b="0" dirty="0" smtClean="0">
                          <a:solidFill>
                            <a:schemeClr val="tx1"/>
                          </a:solidFill>
                          <a:latin typeface="Arial" panose="020B0604020202020204" pitchFamily="34" charset="0"/>
                          <a:cs typeface="Arial" panose="020B0604020202020204" pitchFamily="34" charset="0"/>
                        </a:rPr>
                        <a:t>2</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100" b="1" dirty="0" smtClean="0">
                          <a:solidFill>
                            <a:schemeClr val="tx1"/>
                          </a:solidFill>
                          <a:latin typeface="Arial" panose="020B0604020202020204" pitchFamily="34" charset="0"/>
                          <a:cs typeface="Arial" panose="020B0604020202020204" pitchFamily="34" charset="0"/>
                        </a:rPr>
                        <a:t>3-4</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100" b="0" dirty="0" smtClean="0">
                          <a:solidFill>
                            <a:schemeClr val="tx1"/>
                          </a:solidFill>
                          <a:latin typeface="Arial" panose="020B0604020202020204" pitchFamily="34" charset="0"/>
                          <a:cs typeface="Arial" panose="020B0604020202020204" pitchFamily="34" charset="0"/>
                        </a:rPr>
                        <a:t>Application must be present, using advantages to Tarek of a private limited company</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100" b="0" dirty="0" smtClean="0">
                          <a:solidFill>
                            <a:schemeClr val="tx1"/>
                          </a:solidFill>
                          <a:latin typeface="Arial" panose="020B0604020202020204" pitchFamily="34" charset="0"/>
                          <a:cs typeface="Arial" panose="020B0604020202020204" pitchFamily="34" charset="0"/>
                        </a:rPr>
                        <a:t>e.g.</a:t>
                      </a:r>
                    </a:p>
                    <a:p>
                      <a:pPr algn="l"/>
                      <a:r>
                        <a:rPr lang="en-US" sz="1100" b="0" dirty="0" smtClean="0">
                          <a:solidFill>
                            <a:schemeClr val="tx1"/>
                          </a:solidFill>
                          <a:latin typeface="Arial" panose="020B0604020202020204" pitchFamily="34" charset="0"/>
                          <a:cs typeface="Arial" panose="020B0604020202020204" pitchFamily="34" charset="0"/>
                        </a:rPr>
                        <a:t>Tarek can expand Hummingbird Bakery domestically and internationally (Dubai) which require further levels of investment and commitment.</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1748748">
                <a:tc>
                  <a:txBody>
                    <a:bodyPr/>
                    <a:lstStyle/>
                    <a:p>
                      <a:pPr algn="ctr"/>
                      <a:r>
                        <a:rPr lang="en-GB" sz="1100" b="0" dirty="0" smtClean="0">
                          <a:solidFill>
                            <a:schemeClr val="tx1"/>
                          </a:solidFill>
                          <a:latin typeface="Arial" panose="020B0604020202020204" pitchFamily="34" charset="0"/>
                          <a:cs typeface="Arial" panose="020B0604020202020204" pitchFamily="34" charset="0"/>
                        </a:rPr>
                        <a:t>3</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100" b="1" dirty="0" smtClean="0">
                          <a:solidFill>
                            <a:schemeClr val="tx1"/>
                          </a:solidFill>
                          <a:latin typeface="Arial" panose="020B0604020202020204" pitchFamily="34" charset="0"/>
                          <a:cs typeface="Arial" panose="020B0604020202020204" pitchFamily="34" charset="0"/>
                        </a:rPr>
                        <a:t>5-6</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100" b="0" dirty="0" smtClean="0">
                          <a:solidFill>
                            <a:schemeClr val="tx1"/>
                          </a:solidFill>
                          <a:latin typeface="Arial" panose="020B0604020202020204" pitchFamily="34" charset="0"/>
                          <a:cs typeface="Arial" panose="020B0604020202020204" pitchFamily="34" charset="0"/>
                        </a:rPr>
                        <a:t>Analysis in context must be present and related to reasons/causes/costs/ consequences to Tarek when setting up a private limited company</a:t>
                      </a:r>
                    </a:p>
                    <a:p>
                      <a:r>
                        <a:rPr lang="en-US" sz="1100" b="1" dirty="0" smtClean="0">
                          <a:solidFill>
                            <a:schemeClr val="tx1"/>
                          </a:solidFill>
                          <a:latin typeface="Arial" panose="020B0604020202020204" pitchFamily="34" charset="0"/>
                          <a:cs typeface="Arial" panose="020B0604020202020204" pitchFamily="34" charset="0"/>
                        </a:rPr>
                        <a:t>N.B. if analysis is not in context, limit to Level 2</a:t>
                      </a:r>
                      <a:r>
                        <a:rPr lang="en-US" sz="1100" b="0" dirty="0" smtClean="0">
                          <a:solidFill>
                            <a:schemeClr val="tx1"/>
                          </a:solidFill>
                          <a:latin typeface="Arial" panose="020B0604020202020204" pitchFamily="34" charset="0"/>
                          <a:cs typeface="Arial" panose="020B0604020202020204" pitchFamily="34" charset="0"/>
                        </a:rPr>
                        <a:t>.</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100" b="0" dirty="0" smtClean="0">
                          <a:solidFill>
                            <a:schemeClr val="tx1"/>
                          </a:solidFill>
                          <a:latin typeface="Arial" panose="020B0604020202020204" pitchFamily="34" charset="0"/>
                          <a:cs typeface="Arial" panose="020B0604020202020204" pitchFamily="34" charset="0"/>
                        </a:rPr>
                        <a:t>e.g.</a:t>
                      </a:r>
                    </a:p>
                    <a:p>
                      <a:pPr algn="l"/>
                      <a:r>
                        <a:rPr lang="en-US" sz="1100" b="0" dirty="0" smtClean="0">
                          <a:solidFill>
                            <a:schemeClr val="tx1"/>
                          </a:solidFill>
                          <a:latin typeface="Arial" panose="020B0604020202020204" pitchFamily="34" charset="0"/>
                          <a:cs typeface="Arial" panose="020B0604020202020204" pitchFamily="34" charset="0"/>
                        </a:rPr>
                        <a:t>Tarek is protected against any judgements or debts incurred by The Hummingbird Bakery which means he cannot lose his house or personal possessions if the company cannot pay its debts.</a:t>
                      </a:r>
                    </a:p>
                    <a:p>
                      <a:pPr algn="l"/>
                      <a:r>
                        <a:rPr lang="en-US" sz="1100" b="0" dirty="0" smtClean="0">
                          <a:solidFill>
                            <a:schemeClr val="tx1"/>
                          </a:solidFill>
                          <a:latin typeface="Arial" panose="020B0604020202020204" pitchFamily="34" charset="0"/>
                          <a:cs typeface="Arial" panose="020B0604020202020204" pitchFamily="34" charset="0"/>
                        </a:rPr>
                        <a:t>e.g.</a:t>
                      </a:r>
                    </a:p>
                    <a:p>
                      <a:pPr algn="l"/>
                      <a:r>
                        <a:rPr lang="en-US" sz="1100" b="0" dirty="0" smtClean="0">
                          <a:solidFill>
                            <a:schemeClr val="tx1"/>
                          </a:solidFill>
                          <a:latin typeface="Arial" panose="020B0604020202020204" pitchFamily="34" charset="0"/>
                          <a:cs typeface="Arial" panose="020B0604020202020204" pitchFamily="34" charset="0"/>
                        </a:rPr>
                        <a:t>As a Ltd Tarek may have access to additional sources of external finance to help international expansion</a:t>
                      </a:r>
                    </a:p>
                    <a:p>
                      <a:pPr algn="l"/>
                      <a:r>
                        <a:rPr lang="en-US" sz="1100" b="0" dirty="0" smtClean="0">
                          <a:solidFill>
                            <a:schemeClr val="tx1"/>
                          </a:solidFill>
                          <a:latin typeface="Arial" panose="020B0604020202020204" pitchFamily="34" charset="0"/>
                          <a:cs typeface="Arial" panose="020B0604020202020204" pitchFamily="34" charset="0"/>
                        </a:rPr>
                        <a:t>e.g.</a:t>
                      </a:r>
                    </a:p>
                    <a:p>
                      <a:pPr algn="l"/>
                      <a:r>
                        <a:rPr lang="en-US" sz="1100" b="0" dirty="0" smtClean="0">
                          <a:solidFill>
                            <a:schemeClr val="tx1"/>
                          </a:solidFill>
                          <a:latin typeface="Arial" panose="020B0604020202020204" pitchFamily="34" charset="0"/>
                          <a:cs typeface="Arial" panose="020B0604020202020204" pitchFamily="34" charset="0"/>
                        </a:rPr>
                        <a:t>Benefits of private limited ownership include the freedom to make business decisions without having to consider views of many shareholders.</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1709100">
                <a:tc>
                  <a:txBody>
                    <a:bodyPr/>
                    <a:lstStyle/>
                    <a:p>
                      <a:pPr algn="ctr"/>
                      <a:r>
                        <a:rPr lang="en-GB" sz="1100" b="0" dirty="0" smtClean="0">
                          <a:solidFill>
                            <a:schemeClr val="tx1"/>
                          </a:solidFill>
                          <a:latin typeface="Arial" panose="020B0604020202020204" pitchFamily="34" charset="0"/>
                          <a:cs typeface="Arial" panose="020B0604020202020204" pitchFamily="34" charset="0"/>
                        </a:rPr>
                        <a:t>4</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100" b="1" dirty="0" smtClean="0">
                          <a:solidFill>
                            <a:schemeClr val="tx1"/>
                          </a:solidFill>
                          <a:latin typeface="Arial" panose="020B0604020202020204" pitchFamily="34" charset="0"/>
                          <a:cs typeface="Arial" panose="020B0604020202020204" pitchFamily="34" charset="0"/>
                        </a:rPr>
                        <a:t>7-8</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100" b="0" dirty="0" smtClean="0">
                          <a:solidFill>
                            <a:schemeClr val="tx1"/>
                          </a:solidFill>
                          <a:latin typeface="Arial" panose="020B0604020202020204" pitchFamily="34" charset="0"/>
                          <a:cs typeface="Arial" panose="020B0604020202020204" pitchFamily="34" charset="0"/>
                        </a:rPr>
                        <a:t>Evaluation must be present and in context for Tarek when setting up a private limited company</a:t>
                      </a:r>
                    </a:p>
                    <a:p>
                      <a:r>
                        <a:rPr lang="en-US" sz="1100" b="0" dirty="0" smtClean="0">
                          <a:solidFill>
                            <a:schemeClr val="tx1"/>
                          </a:solidFill>
                          <a:latin typeface="Arial" panose="020B0604020202020204" pitchFamily="34" charset="0"/>
                          <a:cs typeface="Arial" panose="020B0604020202020204" pitchFamily="34" charset="0"/>
                        </a:rPr>
                        <a:t>Award </a:t>
                      </a:r>
                      <a:r>
                        <a:rPr lang="en-US" sz="1100" b="1" dirty="0" smtClean="0">
                          <a:solidFill>
                            <a:schemeClr val="tx1"/>
                          </a:solidFill>
                          <a:latin typeface="Arial" panose="020B0604020202020204" pitchFamily="34" charset="0"/>
                          <a:cs typeface="Arial" panose="020B0604020202020204" pitchFamily="34" charset="0"/>
                        </a:rPr>
                        <a:t>7 marks</a:t>
                      </a:r>
                      <a:r>
                        <a:rPr lang="en-US" sz="1100" b="0" dirty="0" smtClean="0">
                          <a:solidFill>
                            <a:schemeClr val="tx1"/>
                          </a:solidFill>
                          <a:latin typeface="Arial" panose="020B0604020202020204" pitchFamily="34" charset="0"/>
                          <a:cs typeface="Arial" panose="020B0604020202020204" pitchFamily="34" charset="0"/>
                        </a:rPr>
                        <a:t> if one side only is in context.</a:t>
                      </a:r>
                    </a:p>
                    <a:p>
                      <a:r>
                        <a:rPr lang="en-US" sz="1100" b="0" dirty="0" smtClean="0">
                          <a:solidFill>
                            <a:schemeClr val="tx1"/>
                          </a:solidFill>
                          <a:latin typeface="Arial" panose="020B0604020202020204" pitchFamily="34" charset="0"/>
                          <a:cs typeface="Arial" panose="020B0604020202020204" pitchFamily="34" charset="0"/>
                        </a:rPr>
                        <a:t>Award 8 marks if BOTH sides are in context.</a:t>
                      </a:r>
                    </a:p>
                    <a:p>
                      <a:r>
                        <a:rPr lang="en-US" sz="1100" b="1" dirty="0" smtClean="0">
                          <a:solidFill>
                            <a:schemeClr val="tx1"/>
                          </a:solidFill>
                          <a:latin typeface="Arial" panose="020B0604020202020204" pitchFamily="34" charset="0"/>
                          <a:cs typeface="Arial" panose="020B0604020202020204" pitchFamily="34" charset="0"/>
                        </a:rPr>
                        <a:t>N.B. if evaluation not in context, limit to Level 3.</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100" b="0" dirty="0" smtClean="0">
                          <a:solidFill>
                            <a:schemeClr val="tx1"/>
                          </a:solidFill>
                          <a:latin typeface="Arial" panose="020B0604020202020204" pitchFamily="34" charset="0"/>
                          <a:cs typeface="Arial" panose="020B0604020202020204" pitchFamily="34" charset="0"/>
                        </a:rPr>
                        <a:t>e.g.</a:t>
                      </a:r>
                    </a:p>
                    <a:p>
                      <a:pPr algn="l"/>
                      <a:r>
                        <a:rPr lang="en-US" sz="1100" b="0" dirty="0" smtClean="0">
                          <a:solidFill>
                            <a:schemeClr val="tx1"/>
                          </a:solidFill>
                          <a:latin typeface="Arial" panose="020B0604020202020204" pitchFamily="34" charset="0"/>
                          <a:cs typeface="Arial" panose="020B0604020202020204" pitchFamily="34" charset="0"/>
                        </a:rPr>
                        <a:t>However, The Hummingbird Bakery will have to build a good credit reputation with suppliers to be extended trade credit.</a:t>
                      </a:r>
                    </a:p>
                    <a:p>
                      <a:pPr algn="l"/>
                      <a:r>
                        <a:rPr lang="en-US" sz="1100" b="0" dirty="0" smtClean="0">
                          <a:solidFill>
                            <a:schemeClr val="tx1"/>
                          </a:solidFill>
                          <a:latin typeface="Arial" panose="020B0604020202020204" pitchFamily="34" charset="0"/>
                          <a:cs typeface="Arial" panose="020B0604020202020204" pitchFamily="34" charset="0"/>
                        </a:rPr>
                        <a:t>e.g.</a:t>
                      </a:r>
                    </a:p>
                    <a:p>
                      <a:pPr algn="l"/>
                      <a:r>
                        <a:rPr lang="en-US" sz="1100" b="0" dirty="0" smtClean="0">
                          <a:solidFill>
                            <a:schemeClr val="tx1"/>
                          </a:solidFill>
                          <a:latin typeface="Arial" panose="020B0604020202020204" pitchFamily="34" charset="0"/>
                          <a:cs typeface="Arial" panose="020B0604020202020204" pitchFamily="34" charset="0"/>
                        </a:rPr>
                        <a:t>Directors may still have to give personal guarantees to banks if they wish to take out a loan and therefore still run the risk of losing personal assets and banks may not agree such loans.</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Tree>
    <p:extLst>
      <p:ext uri="{BB962C8B-B14F-4D97-AF65-F5344CB8AC3E}">
        <p14:creationId xmlns:p14="http://schemas.microsoft.com/office/powerpoint/2010/main" val="3421564094"/>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98049"/>
          </a:xfrm>
        </p:spPr>
        <p:txBody>
          <a:bodyPr>
            <a:noAutofit/>
          </a:bodyPr>
          <a:lstStyle/>
          <a:p>
            <a:r>
              <a:rPr lang="en-GB" sz="4000" b="1" dirty="0" smtClean="0"/>
              <a:t>15 – Questions – 2014 June Paper</a:t>
            </a:r>
          </a:p>
        </p:txBody>
      </p:sp>
      <p:sp>
        <p:nvSpPr>
          <p:cNvPr id="4" name="Rectangle 3"/>
          <p:cNvSpPr/>
          <p:nvPr/>
        </p:nvSpPr>
        <p:spPr>
          <a:xfrm>
            <a:off x="251521" y="1084674"/>
            <a:ext cx="8568951" cy="5324535"/>
          </a:xfrm>
          <a:prstGeom prst="rect">
            <a:avLst/>
          </a:prstGeom>
        </p:spPr>
        <p:txBody>
          <a:bodyPr wrap="square">
            <a:spAutoFit/>
          </a:bodyPr>
          <a:lstStyle/>
          <a:p>
            <a:pPr>
              <a:buClr>
                <a:schemeClr val="accent6">
                  <a:lumMod val="50000"/>
                </a:schemeClr>
              </a:buClr>
            </a:pPr>
            <a:r>
              <a:rPr lang="en-US" sz="2000" b="1" dirty="0">
                <a:solidFill>
                  <a:srgbClr val="FF0000"/>
                </a:solidFill>
              </a:rPr>
              <a:t>Marvin – </a:t>
            </a:r>
            <a:r>
              <a:rPr lang="en-US" sz="2000" b="1" dirty="0" err="1">
                <a:solidFill>
                  <a:srgbClr val="FF0000"/>
                </a:solidFill>
              </a:rPr>
              <a:t>Mr</a:t>
            </a:r>
            <a:r>
              <a:rPr lang="en-US" sz="2000" b="1" dirty="0">
                <a:solidFill>
                  <a:srgbClr val="FF0000"/>
                </a:solidFill>
              </a:rPr>
              <a:t> Motivator!</a:t>
            </a:r>
          </a:p>
          <a:p>
            <a:pPr marL="569913" indent="-569913">
              <a:buClr>
                <a:schemeClr val="accent6">
                  <a:lumMod val="50000"/>
                </a:schemeClr>
              </a:buClr>
              <a:buFont typeface="Wingdings 3" panose="05040102010807070707" pitchFamily="18" charset="2"/>
              <a:buChar char=""/>
            </a:pPr>
            <a:r>
              <a:rPr lang="en-US" sz="2000" dirty="0">
                <a:solidFill>
                  <a:srgbClr val="FF0000"/>
                </a:solidFill>
              </a:rPr>
              <a:t>As a teenager, Marvin Burton battled with his weight. </a:t>
            </a:r>
            <a:r>
              <a:rPr lang="en-US" sz="2000" dirty="0" smtClean="0">
                <a:solidFill>
                  <a:srgbClr val="FF0000"/>
                </a:solidFill>
              </a:rPr>
              <a:t>By the </a:t>
            </a:r>
            <a:r>
              <a:rPr lang="en-US" sz="2000" dirty="0">
                <a:solidFill>
                  <a:srgbClr val="FF0000"/>
                </a:solidFill>
              </a:rPr>
              <a:t>time Marvin left school he was 16 stone (100 </a:t>
            </a:r>
            <a:r>
              <a:rPr lang="en-US" sz="2000" dirty="0" err="1">
                <a:solidFill>
                  <a:srgbClr val="FF0000"/>
                </a:solidFill>
              </a:rPr>
              <a:t>kgs</a:t>
            </a:r>
            <a:r>
              <a:rPr lang="en-US" sz="2000" dirty="0">
                <a:solidFill>
                  <a:srgbClr val="FF0000"/>
                </a:solidFill>
              </a:rPr>
              <a:t>), </a:t>
            </a:r>
            <a:r>
              <a:rPr lang="en-US" sz="2000" dirty="0" smtClean="0">
                <a:solidFill>
                  <a:srgbClr val="FF0000"/>
                </a:solidFill>
              </a:rPr>
              <a:t>so he </a:t>
            </a:r>
            <a:r>
              <a:rPr lang="en-US" sz="2000" dirty="0">
                <a:solidFill>
                  <a:srgbClr val="FF0000"/>
                </a:solidFill>
              </a:rPr>
              <a:t>decided to work in the fitness industry to try and </a:t>
            </a:r>
            <a:r>
              <a:rPr lang="en-US" sz="2000" dirty="0" smtClean="0">
                <a:solidFill>
                  <a:srgbClr val="FF0000"/>
                </a:solidFill>
              </a:rPr>
              <a:t>help overcome </a:t>
            </a:r>
            <a:r>
              <a:rPr lang="en-US" sz="2000" dirty="0">
                <a:solidFill>
                  <a:srgbClr val="FF0000"/>
                </a:solidFill>
              </a:rPr>
              <a:t>his weight problem. Marvin worked in a </a:t>
            </a:r>
            <a:r>
              <a:rPr lang="en-US" sz="2000" dirty="0" smtClean="0">
                <a:solidFill>
                  <a:srgbClr val="FF0000"/>
                </a:solidFill>
              </a:rPr>
              <a:t>number of </a:t>
            </a:r>
            <a:r>
              <a:rPr lang="en-US" sz="2000" dirty="0">
                <a:solidFill>
                  <a:srgbClr val="FF0000"/>
                </a:solidFill>
              </a:rPr>
              <a:t>roles from gym receptionist, aerobics instructor, </a:t>
            </a:r>
            <a:r>
              <a:rPr lang="en-US" sz="2000" dirty="0" smtClean="0">
                <a:solidFill>
                  <a:srgbClr val="FF0000"/>
                </a:solidFill>
              </a:rPr>
              <a:t>personal trainer</a:t>
            </a:r>
            <a:r>
              <a:rPr lang="en-US" sz="2000" dirty="0">
                <a:solidFill>
                  <a:srgbClr val="FF0000"/>
                </a:solidFill>
              </a:rPr>
              <a:t>, to the Director of Fitness on a cruise ship – </a:t>
            </a:r>
            <a:r>
              <a:rPr lang="en-US" sz="2000" dirty="0" smtClean="0">
                <a:solidFill>
                  <a:srgbClr val="FF0000"/>
                </a:solidFill>
              </a:rPr>
              <a:t>teaching and </a:t>
            </a:r>
            <a:r>
              <a:rPr lang="en-US" sz="2000" dirty="0">
                <a:solidFill>
                  <a:srgbClr val="FF0000"/>
                </a:solidFill>
              </a:rPr>
              <a:t>training over 2,000 passengers!</a:t>
            </a:r>
          </a:p>
          <a:p>
            <a:pPr marL="569913" indent="-569913">
              <a:buClr>
                <a:schemeClr val="accent6">
                  <a:lumMod val="50000"/>
                </a:schemeClr>
              </a:buClr>
              <a:buFont typeface="Wingdings 3" panose="05040102010807070707" pitchFamily="18" charset="2"/>
              <a:buChar char=""/>
            </a:pPr>
            <a:r>
              <a:rPr lang="en-US" sz="2000" dirty="0">
                <a:solidFill>
                  <a:srgbClr val="FF0000"/>
                </a:solidFill>
              </a:rPr>
              <a:t>As an essential part of his professional development, </a:t>
            </a:r>
            <a:r>
              <a:rPr lang="en-US" sz="2000" dirty="0" smtClean="0">
                <a:solidFill>
                  <a:srgbClr val="FF0000"/>
                </a:solidFill>
              </a:rPr>
              <a:t>Marvin studied </a:t>
            </a:r>
            <a:r>
              <a:rPr lang="en-US" sz="2000" dirty="0">
                <a:solidFill>
                  <a:srgbClr val="FF0000"/>
                </a:solidFill>
              </a:rPr>
              <a:t>and often undertook training in areas such as </a:t>
            </a:r>
            <a:r>
              <a:rPr lang="en-US" sz="2000" dirty="0" smtClean="0">
                <a:solidFill>
                  <a:srgbClr val="FF0000"/>
                </a:solidFill>
              </a:rPr>
              <a:t>sports massage </a:t>
            </a:r>
            <a:r>
              <a:rPr lang="en-US" sz="2000" dirty="0">
                <a:solidFill>
                  <a:srgbClr val="FF0000"/>
                </a:solidFill>
              </a:rPr>
              <a:t>therapy, diet and nutrition and anatomy.</a:t>
            </a:r>
          </a:p>
          <a:p>
            <a:pPr marL="569913" indent="-569913">
              <a:buClr>
                <a:schemeClr val="accent6">
                  <a:lumMod val="50000"/>
                </a:schemeClr>
              </a:buClr>
              <a:buFont typeface="Wingdings 3" panose="05040102010807070707" pitchFamily="18" charset="2"/>
              <a:buChar char=""/>
            </a:pPr>
            <a:r>
              <a:rPr lang="en-US" sz="2000" dirty="0">
                <a:solidFill>
                  <a:srgbClr val="FF0000"/>
                </a:solidFill>
              </a:rPr>
              <a:t>In 2008, Marvin started his own fitness company, Advanced Conditioning Ltd. He </a:t>
            </a:r>
            <a:r>
              <a:rPr lang="en-US" sz="2000" dirty="0" smtClean="0">
                <a:solidFill>
                  <a:srgbClr val="FF0000"/>
                </a:solidFill>
              </a:rPr>
              <a:t>often worked </a:t>
            </a:r>
            <a:r>
              <a:rPr lang="en-US" sz="2000" dirty="0">
                <a:solidFill>
                  <a:srgbClr val="FF0000"/>
                </a:solidFill>
              </a:rPr>
              <a:t>with professional sports people on a one-to-one basis. Marvin also ran </a:t>
            </a:r>
            <a:r>
              <a:rPr lang="en-US" sz="2000" dirty="0" smtClean="0">
                <a:solidFill>
                  <a:srgbClr val="FF0000"/>
                </a:solidFill>
              </a:rPr>
              <a:t>group exercise </a:t>
            </a:r>
            <a:r>
              <a:rPr lang="en-US" sz="2000" dirty="0">
                <a:solidFill>
                  <a:srgbClr val="FF0000"/>
                </a:solidFill>
              </a:rPr>
              <a:t>classes. Since much of his work required him to be flexible, he set up an office </a:t>
            </a:r>
            <a:r>
              <a:rPr lang="en-US" sz="2000" dirty="0" smtClean="0">
                <a:solidFill>
                  <a:srgbClr val="FF0000"/>
                </a:solidFill>
              </a:rPr>
              <a:t>at home</a:t>
            </a:r>
            <a:r>
              <a:rPr lang="en-US" sz="2000" dirty="0">
                <a:solidFill>
                  <a:srgbClr val="FF0000"/>
                </a:solidFill>
              </a:rPr>
              <a:t>. When Marvin needed a fitness studio or large equipment for his clients, he </a:t>
            </a:r>
            <a:r>
              <a:rPr lang="en-US" sz="2000" dirty="0" smtClean="0">
                <a:solidFill>
                  <a:srgbClr val="FF0000"/>
                </a:solidFill>
              </a:rPr>
              <a:t>simply hired </a:t>
            </a:r>
            <a:r>
              <a:rPr lang="en-US" sz="2000" dirty="0">
                <a:solidFill>
                  <a:srgbClr val="FF0000"/>
                </a:solidFill>
              </a:rPr>
              <a:t>it, often from well known health club chains, such as Virgin Active</a:t>
            </a:r>
            <a:r>
              <a:rPr lang="en-US" sz="2000" dirty="0" smtClean="0">
                <a:solidFill>
                  <a:srgbClr val="FF0000"/>
                </a:solidFill>
              </a:rPr>
              <a:t>.</a:t>
            </a:r>
            <a:endParaRPr lang="en-US" sz="2000" dirty="0">
              <a:solidFill>
                <a:srgbClr val="FF0000"/>
              </a:solidFill>
            </a:endParaRPr>
          </a:p>
        </p:txBody>
      </p:sp>
      <p:sp>
        <p:nvSpPr>
          <p:cNvPr id="6" name="TextBox 5">
            <a:hlinkClick r:id="rId3" action="ppaction://hlinkfile"/>
          </p:cNvPr>
          <p:cNvSpPr txBox="1"/>
          <p:nvPr/>
        </p:nvSpPr>
        <p:spPr>
          <a:xfrm>
            <a:off x="8363168" y="1003375"/>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729212486"/>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98049"/>
          </a:xfrm>
        </p:spPr>
        <p:txBody>
          <a:bodyPr>
            <a:noAutofit/>
          </a:bodyPr>
          <a:lstStyle/>
          <a:p>
            <a:r>
              <a:rPr lang="en-GB" sz="4000" dirty="0" smtClean="0"/>
              <a:t>15 </a:t>
            </a:r>
            <a:r>
              <a:rPr lang="en-GB" sz="4000" dirty="0"/>
              <a:t>– Questions – 2014 June Paper</a:t>
            </a:r>
            <a:endParaRPr lang="en-GB" sz="4000" b="1" dirty="0" smtClean="0"/>
          </a:p>
        </p:txBody>
      </p:sp>
      <p:sp>
        <p:nvSpPr>
          <p:cNvPr id="4" name="Rectangle 3"/>
          <p:cNvSpPr/>
          <p:nvPr/>
        </p:nvSpPr>
        <p:spPr>
          <a:xfrm>
            <a:off x="251521" y="1084674"/>
            <a:ext cx="8568951" cy="5632311"/>
          </a:xfrm>
          <a:prstGeom prst="rect">
            <a:avLst/>
          </a:prstGeom>
        </p:spPr>
        <p:txBody>
          <a:bodyPr wrap="square">
            <a:spAutoFit/>
          </a:bodyPr>
          <a:lstStyle/>
          <a:p>
            <a:pPr marL="569913" indent="-569913">
              <a:buClr>
                <a:schemeClr val="accent6">
                  <a:lumMod val="50000"/>
                </a:schemeClr>
              </a:buClr>
              <a:buFont typeface="Wingdings 3" panose="05040102010807070707" pitchFamily="18" charset="2"/>
              <a:buChar char=""/>
            </a:pPr>
            <a:r>
              <a:rPr lang="en-US" sz="2400" dirty="0" smtClean="0">
                <a:solidFill>
                  <a:srgbClr val="FF0000"/>
                </a:solidFill>
              </a:rPr>
              <a:t>Since </a:t>
            </a:r>
            <a:r>
              <a:rPr lang="en-US" sz="2400" dirty="0">
                <a:solidFill>
                  <a:srgbClr val="FF0000"/>
                </a:solidFill>
              </a:rPr>
              <a:t>2011, Marvin has teamed up with four other self-employed professional </a:t>
            </a:r>
            <a:r>
              <a:rPr lang="en-US" sz="2400" dirty="0" smtClean="0">
                <a:solidFill>
                  <a:srgbClr val="FF0000"/>
                </a:solidFill>
              </a:rPr>
              <a:t>sports trainers</a:t>
            </a:r>
            <a:r>
              <a:rPr lang="en-US" sz="2400" dirty="0">
                <a:solidFill>
                  <a:srgbClr val="FF0000"/>
                </a:solidFill>
              </a:rPr>
              <a:t>, a masseur and a chef, to provide exclusive well-being stay away breaks. </a:t>
            </a:r>
            <a:r>
              <a:rPr lang="en-US" sz="2400" dirty="0" smtClean="0">
                <a:solidFill>
                  <a:srgbClr val="FF0000"/>
                </a:solidFill>
              </a:rPr>
              <a:t>The team</a:t>
            </a:r>
            <a:r>
              <a:rPr lang="en-US" sz="2400" dirty="0">
                <a:solidFill>
                  <a:srgbClr val="FF0000"/>
                </a:solidFill>
              </a:rPr>
              <a:t>, operating collectively as Fitness Retreat Ltd, hire luxury countryside venues </a:t>
            </a:r>
            <a:r>
              <a:rPr lang="en-US" sz="2400" dirty="0" smtClean="0">
                <a:solidFill>
                  <a:srgbClr val="FF0000"/>
                </a:solidFill>
              </a:rPr>
              <a:t>such as </a:t>
            </a:r>
            <a:r>
              <a:rPr lang="en-US" sz="2400" dirty="0">
                <a:solidFill>
                  <a:srgbClr val="FF0000"/>
                </a:solidFill>
              </a:rPr>
              <a:t>The Lindens, in Dorset. The Lindens is a fabulous 18th century manor house which </a:t>
            </a:r>
            <a:r>
              <a:rPr lang="en-US" sz="2400" dirty="0" smtClean="0">
                <a:solidFill>
                  <a:srgbClr val="FF0000"/>
                </a:solidFill>
              </a:rPr>
              <a:t>has a </a:t>
            </a:r>
            <a:r>
              <a:rPr lang="en-US" sz="2400" dirty="0">
                <a:solidFill>
                  <a:srgbClr val="FF0000"/>
                </a:solidFill>
              </a:rPr>
              <a:t>heated swimming pool, all-weather tennis courts and acres of amazing woodland </a:t>
            </a:r>
            <a:r>
              <a:rPr lang="en-US" sz="2400" dirty="0" smtClean="0">
                <a:solidFill>
                  <a:srgbClr val="FF0000"/>
                </a:solidFill>
              </a:rPr>
              <a:t>and gardens </a:t>
            </a:r>
            <a:r>
              <a:rPr lang="en-US" sz="2400" dirty="0">
                <a:solidFill>
                  <a:srgbClr val="FF0000"/>
                </a:solidFill>
              </a:rPr>
              <a:t>– the perfect setting for a great fitness getaway.</a:t>
            </a:r>
          </a:p>
          <a:p>
            <a:pPr marL="569913" indent="-569913">
              <a:buClr>
                <a:schemeClr val="accent6">
                  <a:lumMod val="50000"/>
                </a:schemeClr>
              </a:buClr>
              <a:buFont typeface="Wingdings 3" panose="05040102010807070707" pitchFamily="18" charset="2"/>
              <a:buChar char=""/>
            </a:pPr>
            <a:r>
              <a:rPr lang="en-US" sz="2400" dirty="0">
                <a:solidFill>
                  <a:srgbClr val="FF0000"/>
                </a:solidFill>
              </a:rPr>
              <a:t>Fitness Retreat Ltd offers its breaks across the UK for four or seven days. Those </a:t>
            </a:r>
            <a:r>
              <a:rPr lang="en-US" sz="2400" dirty="0" smtClean="0">
                <a:solidFill>
                  <a:srgbClr val="FF0000"/>
                </a:solidFill>
              </a:rPr>
              <a:t>who attend </a:t>
            </a:r>
            <a:r>
              <a:rPr lang="en-US" sz="2400" dirty="0">
                <a:solidFill>
                  <a:srgbClr val="FF0000"/>
                </a:solidFill>
              </a:rPr>
              <a:t>learn about exercise, nutrition, motivation, recovery and general well-being. </a:t>
            </a:r>
            <a:r>
              <a:rPr lang="en-US" sz="2400" dirty="0" smtClean="0">
                <a:solidFill>
                  <a:srgbClr val="FF0000"/>
                </a:solidFill>
              </a:rPr>
              <a:t>The team </a:t>
            </a:r>
            <a:r>
              <a:rPr lang="en-US" sz="2400" dirty="0">
                <a:solidFill>
                  <a:srgbClr val="FF0000"/>
                </a:solidFill>
              </a:rPr>
              <a:t>use well-proven methods to achieve great results in weight loss and fat burn. </a:t>
            </a:r>
            <a:r>
              <a:rPr lang="en-US" sz="2400" dirty="0" smtClean="0">
                <a:solidFill>
                  <a:srgbClr val="FF0000"/>
                </a:solidFill>
              </a:rPr>
              <a:t>There have </a:t>
            </a:r>
            <a:r>
              <a:rPr lang="en-US" sz="2400" dirty="0">
                <a:solidFill>
                  <a:srgbClr val="FF0000"/>
                </a:solidFill>
              </a:rPr>
              <a:t>been many happy clients who achieved their targets. </a:t>
            </a:r>
            <a:endParaRPr lang="en-US" sz="2400" u="sng" dirty="0" smtClean="0">
              <a:solidFill>
                <a:srgbClr val="FF0000"/>
              </a:solidFill>
            </a:endParaRPr>
          </a:p>
        </p:txBody>
      </p:sp>
      <p:sp>
        <p:nvSpPr>
          <p:cNvPr id="7" name="TextBox 6">
            <a:hlinkClick r:id="rId3" action="ppaction://hlinkfile"/>
          </p:cNvPr>
          <p:cNvSpPr txBox="1"/>
          <p:nvPr/>
        </p:nvSpPr>
        <p:spPr>
          <a:xfrm>
            <a:off x="8363168" y="1052736"/>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326717859"/>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98049"/>
          </a:xfrm>
        </p:spPr>
        <p:txBody>
          <a:bodyPr>
            <a:noAutofit/>
          </a:bodyPr>
          <a:lstStyle/>
          <a:p>
            <a:r>
              <a:rPr lang="en-GB" sz="4000" dirty="0" smtClean="0"/>
              <a:t>15 </a:t>
            </a:r>
            <a:r>
              <a:rPr lang="en-GB" sz="4000" dirty="0"/>
              <a:t>– Questions – 2014 June Paper</a:t>
            </a:r>
            <a:endParaRPr lang="en-GB" sz="4000" b="1" dirty="0" smtClean="0"/>
          </a:p>
        </p:txBody>
      </p:sp>
      <p:sp>
        <p:nvSpPr>
          <p:cNvPr id="4" name="Rectangle 3"/>
          <p:cNvSpPr/>
          <p:nvPr/>
        </p:nvSpPr>
        <p:spPr>
          <a:xfrm>
            <a:off x="251521" y="1084674"/>
            <a:ext cx="8568951" cy="5632311"/>
          </a:xfrm>
          <a:prstGeom prst="rect">
            <a:avLst/>
          </a:prstGeom>
        </p:spPr>
        <p:txBody>
          <a:bodyPr wrap="square">
            <a:spAutoFit/>
          </a:bodyPr>
          <a:lstStyle/>
          <a:p>
            <a:pPr marL="569913" indent="-569913">
              <a:buClr>
                <a:schemeClr val="accent6">
                  <a:lumMod val="50000"/>
                </a:schemeClr>
              </a:buClr>
              <a:buFont typeface="Wingdings 3" panose="05040102010807070707" pitchFamily="18" charset="2"/>
              <a:buChar char=""/>
            </a:pPr>
            <a:r>
              <a:rPr lang="en-US" sz="2400" dirty="0" smtClean="0">
                <a:solidFill>
                  <a:srgbClr val="FF0000"/>
                </a:solidFill>
              </a:rPr>
              <a:t>One </a:t>
            </a:r>
            <a:r>
              <a:rPr lang="en-US" sz="2400" dirty="0">
                <a:solidFill>
                  <a:srgbClr val="FF0000"/>
                </a:solidFill>
              </a:rPr>
              <a:t>client, sales </a:t>
            </a:r>
            <a:r>
              <a:rPr lang="en-US" sz="2400" dirty="0" smtClean="0">
                <a:solidFill>
                  <a:srgbClr val="FF0000"/>
                </a:solidFill>
              </a:rPr>
              <a:t>manager Lucy </a:t>
            </a:r>
            <a:r>
              <a:rPr lang="en-US" sz="2400" dirty="0">
                <a:solidFill>
                  <a:srgbClr val="FF0000"/>
                </a:solidFill>
              </a:rPr>
              <a:t>Adamson, commented: “I wanted to lose two stone for my wedding. I tried for </a:t>
            </a:r>
            <a:r>
              <a:rPr lang="en-US" sz="2400" dirty="0" smtClean="0">
                <a:solidFill>
                  <a:srgbClr val="FF0000"/>
                </a:solidFill>
              </a:rPr>
              <a:t>a long </a:t>
            </a:r>
            <a:r>
              <a:rPr lang="en-US" sz="2400" dirty="0">
                <a:solidFill>
                  <a:srgbClr val="FF0000"/>
                </a:solidFill>
              </a:rPr>
              <a:t>time but found it hard. When I started work with Marvin it seemed as though </a:t>
            </a:r>
            <a:r>
              <a:rPr lang="en-US" sz="2400" dirty="0" smtClean="0">
                <a:solidFill>
                  <a:srgbClr val="FF0000"/>
                </a:solidFill>
              </a:rPr>
              <a:t>we didn’t </a:t>
            </a:r>
            <a:r>
              <a:rPr lang="en-US" sz="2400" dirty="0">
                <a:solidFill>
                  <a:srgbClr val="FF0000"/>
                </a:solidFill>
              </a:rPr>
              <a:t>have to do all of the things that I was trying. I looked forward to the sessions </a:t>
            </a:r>
            <a:r>
              <a:rPr lang="en-US" sz="2400" dirty="0" smtClean="0">
                <a:solidFill>
                  <a:srgbClr val="FF0000"/>
                </a:solidFill>
              </a:rPr>
              <a:t>and the </a:t>
            </a:r>
            <a:r>
              <a:rPr lang="en-US" sz="2400" dirty="0">
                <a:solidFill>
                  <a:srgbClr val="FF0000"/>
                </a:solidFill>
              </a:rPr>
              <a:t>weight came off easily”</a:t>
            </a:r>
          </a:p>
          <a:p>
            <a:pPr marL="569913" indent="-569913">
              <a:buClr>
                <a:schemeClr val="accent6">
                  <a:lumMod val="50000"/>
                </a:schemeClr>
              </a:buClr>
              <a:buFont typeface="Wingdings 3" panose="05040102010807070707" pitchFamily="18" charset="2"/>
              <a:buChar char=""/>
            </a:pPr>
            <a:r>
              <a:rPr lang="en-US" sz="2400" dirty="0">
                <a:solidFill>
                  <a:srgbClr val="FF0000"/>
                </a:solidFill>
              </a:rPr>
              <a:t>Marvin is first and foremost an international fitness educator, working as a consultant </a:t>
            </a:r>
            <a:r>
              <a:rPr lang="en-US" sz="2400" dirty="0" smtClean="0">
                <a:solidFill>
                  <a:srgbClr val="FF0000"/>
                </a:solidFill>
              </a:rPr>
              <a:t>to all </a:t>
            </a:r>
            <a:r>
              <a:rPr lang="en-US" sz="2400" dirty="0">
                <a:solidFill>
                  <a:srgbClr val="FF0000"/>
                </a:solidFill>
              </a:rPr>
              <a:t>major health chains and a number of sports clubs. “I call him the Guru, he’s a </a:t>
            </a:r>
            <a:r>
              <a:rPr lang="en-US" sz="2400" dirty="0" smtClean="0">
                <a:solidFill>
                  <a:srgbClr val="FF0000"/>
                </a:solidFill>
              </a:rPr>
              <a:t>legend and </a:t>
            </a:r>
            <a:r>
              <a:rPr lang="en-US" sz="2400" dirty="0">
                <a:solidFill>
                  <a:srgbClr val="FF0000"/>
                </a:solidFill>
              </a:rPr>
              <a:t>makes me laugh. I can’t believe how much he knows” said Matt Richards of </a:t>
            </a:r>
            <a:r>
              <a:rPr lang="en-US" sz="2400" dirty="0" smtClean="0">
                <a:solidFill>
                  <a:srgbClr val="FF0000"/>
                </a:solidFill>
              </a:rPr>
              <a:t>Derby County </a:t>
            </a:r>
            <a:r>
              <a:rPr lang="en-US" sz="2400" dirty="0">
                <a:solidFill>
                  <a:srgbClr val="FF0000"/>
                </a:solidFill>
              </a:rPr>
              <a:t>Football Club.</a:t>
            </a:r>
          </a:p>
          <a:p>
            <a:pPr marL="569913" indent="-569913">
              <a:buClr>
                <a:schemeClr val="accent6">
                  <a:lumMod val="50000"/>
                </a:schemeClr>
              </a:buClr>
              <a:buFont typeface="Wingdings 3" panose="05040102010807070707" pitchFamily="18" charset="2"/>
              <a:buChar char=""/>
            </a:pPr>
            <a:r>
              <a:rPr lang="en-US" sz="2400" dirty="0">
                <a:solidFill>
                  <a:srgbClr val="FF0000"/>
                </a:solidFill>
              </a:rPr>
              <a:t>When business is quiet – which is rare these days – Marvin writes educational </a:t>
            </a:r>
            <a:r>
              <a:rPr lang="en-US" sz="2400" dirty="0" smtClean="0">
                <a:solidFill>
                  <a:srgbClr val="FF0000"/>
                </a:solidFill>
              </a:rPr>
              <a:t>material and </a:t>
            </a:r>
            <a:r>
              <a:rPr lang="en-US" sz="2400" dirty="0">
                <a:solidFill>
                  <a:srgbClr val="FF0000"/>
                </a:solidFill>
              </a:rPr>
              <a:t>trains other trainers.</a:t>
            </a:r>
            <a:endParaRPr lang="en-US" sz="2400" u="sng" dirty="0" smtClean="0">
              <a:solidFill>
                <a:srgbClr val="FF0000"/>
              </a:solidFill>
            </a:endParaRPr>
          </a:p>
        </p:txBody>
      </p:sp>
      <p:sp>
        <p:nvSpPr>
          <p:cNvPr id="7" name="TextBox 6">
            <a:hlinkClick r:id="rId3" action="ppaction://hlinkfile"/>
          </p:cNvPr>
          <p:cNvSpPr txBox="1"/>
          <p:nvPr/>
        </p:nvSpPr>
        <p:spPr>
          <a:xfrm>
            <a:off x="8363168" y="3091607"/>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022958757"/>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startAt="13"/>
            </a:pPr>
            <a:r>
              <a:rPr lang="en-US" sz="2000" dirty="0" smtClean="0">
                <a:solidFill>
                  <a:srgbClr val="FF0000"/>
                </a:solidFill>
              </a:rPr>
              <a:t>(a) </a:t>
            </a:r>
            <a:r>
              <a:rPr lang="en-US" sz="2000" dirty="0">
                <a:solidFill>
                  <a:srgbClr val="FF0000"/>
                </a:solidFill>
              </a:rPr>
              <a:t>Evaluate the extent to which Fitness Retreat Ltd might be affected </a:t>
            </a:r>
            <a:r>
              <a:rPr lang="en-US" sz="2000" dirty="0" smtClean="0">
                <a:solidFill>
                  <a:srgbClr val="FF0000"/>
                </a:solidFill>
              </a:rPr>
              <a:t>by</a:t>
            </a:r>
            <a:br>
              <a:rPr lang="en-US" sz="2000" dirty="0" smtClean="0">
                <a:solidFill>
                  <a:srgbClr val="FF0000"/>
                </a:solidFill>
              </a:rPr>
            </a:br>
            <a:r>
              <a:rPr lang="en-US" sz="2000" dirty="0" smtClean="0">
                <a:solidFill>
                  <a:srgbClr val="FF0000"/>
                </a:solidFill>
              </a:rPr>
              <a:t>(a</a:t>
            </a:r>
            <a:r>
              <a:rPr lang="en-US" sz="2000" dirty="0">
                <a:solidFill>
                  <a:srgbClr val="FF0000"/>
                </a:solidFill>
              </a:rPr>
              <a:t>) limited liability	(6)</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a:t>
            </a:r>
            <a:r>
              <a:rPr lang="en-US" sz="2000" dirty="0">
                <a:solidFill>
                  <a:srgbClr val="FF0000"/>
                </a:solidFill>
              </a:rPr>
              <a:t>___________________________________________________________</a:t>
            </a: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b="1" dirty="0">
                <a:solidFill>
                  <a:srgbClr val="FF0000"/>
                </a:solidFill>
              </a:rPr>
              <a:t>Total for Question </a:t>
            </a:r>
            <a:r>
              <a:rPr lang="en-US" b="1" dirty="0" smtClean="0">
                <a:solidFill>
                  <a:srgbClr val="FF0000"/>
                </a:solidFill>
              </a:rPr>
              <a:t>13 </a:t>
            </a:r>
            <a:r>
              <a:rPr lang="en-US" b="1" dirty="0">
                <a:solidFill>
                  <a:srgbClr val="FF0000"/>
                </a:solidFill>
              </a:rPr>
              <a:t>= </a:t>
            </a:r>
            <a:r>
              <a:rPr lang="en-US" b="1" dirty="0" smtClean="0">
                <a:solidFill>
                  <a:srgbClr val="FF0000"/>
                </a:solidFill>
              </a:rPr>
              <a:t>6 </a:t>
            </a:r>
            <a:r>
              <a:rPr lang="en-US" b="1" dirty="0">
                <a:solidFill>
                  <a:srgbClr val="FF0000"/>
                </a:solidFill>
              </a:rPr>
              <a:t>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15</a:t>
            </a:r>
            <a:r>
              <a:rPr lang="en-GB" sz="4000" b="1" dirty="0" smtClean="0"/>
              <a:t> – </a:t>
            </a:r>
            <a:r>
              <a:rPr lang="en-US" sz="4000" dirty="0" smtClean="0">
                <a:effectLst/>
              </a:rPr>
              <a:t>Exam Questions – June 2014</a:t>
            </a:r>
            <a:endParaRPr lang="en-GB" sz="4000" b="1" dirty="0" smtClean="0"/>
          </a:p>
        </p:txBody>
      </p:sp>
      <p:sp>
        <p:nvSpPr>
          <p:cNvPr id="5" name="TextBox 4">
            <a:hlinkClick r:id="rId3" action="ppaction://hlinkfile"/>
          </p:cNvPr>
          <p:cNvSpPr txBox="1"/>
          <p:nvPr/>
        </p:nvSpPr>
        <p:spPr>
          <a:xfrm>
            <a:off x="8363168" y="1507431"/>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82835650"/>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14 </a:t>
            </a:r>
            <a:r>
              <a:rPr lang="en-GB" sz="3600" dirty="0"/>
              <a:t>– Exam Questions 2015 - </a:t>
            </a:r>
            <a:r>
              <a:rPr lang="en-GB" sz="3600" dirty="0" smtClean="0"/>
              <a:t>January</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57783308"/>
              </p:ext>
            </p:extLst>
          </p:nvPr>
        </p:nvGraphicFramePr>
        <p:xfrm>
          <a:off x="323528" y="1066005"/>
          <a:ext cx="8496946" cy="5369036"/>
        </p:xfrm>
        <a:graphic>
          <a:graphicData uri="http://schemas.openxmlformats.org/drawingml/2006/table">
            <a:tbl>
              <a:tblPr firstRow="1" bandRow="1">
                <a:tableStyleId>{5C22544A-7EE6-4342-B048-85BDC9FD1C3A}</a:tableStyleId>
              </a:tblPr>
              <a:tblGrid>
                <a:gridCol w="576064"/>
                <a:gridCol w="576064"/>
                <a:gridCol w="4392488"/>
                <a:gridCol w="1944216"/>
                <a:gridCol w="1008114"/>
              </a:tblGrid>
              <a:tr h="3600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smtClean="0">
                          <a:solidFill>
                            <a:schemeClr val="tx1"/>
                          </a:solidFill>
                          <a:latin typeface="Arial" panose="020B0604020202020204" pitchFamily="34" charset="0"/>
                          <a:cs typeface="Arial" panose="020B0604020202020204" pitchFamily="34" charset="0"/>
                        </a:rPr>
                        <a:t>13 (a)</a:t>
                      </a:r>
                    </a:p>
                  </a:txBody>
                  <a:tcPr>
                    <a:solidFill>
                      <a:schemeClr val="tx2">
                        <a:lumMod val="20000"/>
                        <a:lumOff val="80000"/>
                      </a:schemeClr>
                    </a:solidFill>
                  </a:tcPr>
                </a:tc>
                <a:tc gridSpan="3">
                  <a:txBody>
                    <a:bodyPr/>
                    <a:lstStyle/>
                    <a:p>
                      <a:r>
                        <a:rPr lang="en-US" sz="1100" b="0" dirty="0" smtClean="0">
                          <a:solidFill>
                            <a:schemeClr val="tx1"/>
                          </a:solidFill>
                          <a:latin typeface="Arial" panose="020B0604020202020204" pitchFamily="34" charset="0"/>
                          <a:cs typeface="Arial" panose="020B0604020202020204" pitchFamily="34" charset="0"/>
                        </a:rPr>
                        <a:t>Evaluate the extent to which Fitness Retreat might be affected by limited liability</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smtClean="0">
                          <a:solidFill>
                            <a:schemeClr val="tx1"/>
                          </a:solidFill>
                          <a:latin typeface="Arial" panose="020B0604020202020204" pitchFamily="34" charset="0"/>
                          <a:cs typeface="Arial" panose="020B0604020202020204" pitchFamily="34" charset="0"/>
                        </a:rPr>
                        <a:t>(6</a:t>
                      </a:r>
                      <a:r>
                        <a:rPr lang="en-GB" sz="1200" b="0" baseline="0" dirty="0" smtClean="0">
                          <a:solidFill>
                            <a:schemeClr val="tx1"/>
                          </a:solidFill>
                          <a:latin typeface="Arial" panose="020B0604020202020204" pitchFamily="34" charset="0"/>
                          <a:cs typeface="Arial" panose="020B0604020202020204" pitchFamily="34" charset="0"/>
                        </a:rPr>
                        <a:t> marks)</a:t>
                      </a:r>
                    </a:p>
                  </a:txBody>
                  <a:tcPr>
                    <a:solidFill>
                      <a:schemeClr val="tx2">
                        <a:lumMod val="20000"/>
                        <a:lumOff val="80000"/>
                      </a:schemeClr>
                    </a:solidFill>
                  </a:tcPr>
                </a:tc>
              </a:tr>
              <a:tr h="284596">
                <a:tc>
                  <a:txBody>
                    <a:bodyPr/>
                    <a:lstStyle/>
                    <a:p>
                      <a:pPr algn="ctr"/>
                      <a:r>
                        <a:rPr lang="en-GB" sz="1100" b="1" dirty="0" smtClean="0">
                          <a:solidFill>
                            <a:schemeClr val="tx1"/>
                          </a:solidFill>
                          <a:latin typeface="Arial" panose="020B0604020202020204" pitchFamily="34" charset="0"/>
                          <a:cs typeface="Arial" panose="020B0604020202020204" pitchFamily="34" charset="0"/>
                        </a:rPr>
                        <a:t>Level</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100" b="1" dirty="0" smtClean="0">
                          <a:solidFill>
                            <a:schemeClr val="tx1"/>
                          </a:solidFill>
                          <a:latin typeface="Arial" panose="020B0604020202020204" pitchFamily="34" charset="0"/>
                          <a:cs typeface="Arial" panose="020B0604020202020204" pitchFamily="34" charset="0"/>
                        </a:rPr>
                        <a:t>Mark</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100" b="1" dirty="0" smtClean="0">
                          <a:solidFill>
                            <a:schemeClr val="tx1"/>
                          </a:solidFill>
                          <a:latin typeface="Arial" panose="020B0604020202020204" pitchFamily="34" charset="0"/>
                          <a:cs typeface="Arial" panose="020B0604020202020204" pitchFamily="34" charset="0"/>
                        </a:rPr>
                        <a:t>Descriptor</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ctr"/>
                      <a:r>
                        <a:rPr lang="en-GB" sz="1100" b="1" dirty="0" smtClean="0">
                          <a:solidFill>
                            <a:schemeClr val="tx1"/>
                          </a:solidFill>
                          <a:latin typeface="Arial" panose="020B0604020202020204" pitchFamily="34" charset="0"/>
                          <a:cs typeface="Arial" panose="020B0604020202020204" pitchFamily="34" charset="0"/>
                        </a:rPr>
                        <a:t>Possible Content</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576064">
                <a:tc>
                  <a:txBody>
                    <a:bodyPr/>
                    <a:lstStyle/>
                    <a:p>
                      <a:pPr algn="ctr"/>
                      <a:r>
                        <a:rPr lang="en-GB" sz="1100" b="0" dirty="0" smtClean="0">
                          <a:solidFill>
                            <a:schemeClr val="tx1"/>
                          </a:solidFill>
                          <a:latin typeface="Arial" panose="020B0604020202020204" pitchFamily="34" charset="0"/>
                          <a:cs typeface="Arial" panose="020B0604020202020204" pitchFamily="34" charset="0"/>
                        </a:rPr>
                        <a:t>1</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100" b="1" dirty="0" smtClean="0">
                          <a:solidFill>
                            <a:schemeClr val="tx1"/>
                          </a:solidFill>
                          <a:latin typeface="Arial" panose="020B0604020202020204" pitchFamily="34" charset="0"/>
                          <a:cs typeface="Arial" panose="020B0604020202020204" pitchFamily="34" charset="0"/>
                        </a:rPr>
                        <a:t>1</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100" b="0" dirty="0" smtClean="0">
                          <a:solidFill>
                            <a:schemeClr val="tx1"/>
                          </a:solidFill>
                          <a:latin typeface="Arial" panose="020B0604020202020204" pitchFamily="34" charset="0"/>
                          <a:cs typeface="Arial" panose="020B0604020202020204" pitchFamily="34" charset="0"/>
                        </a:rPr>
                        <a:t>Knowledge/understanding of limited liability</a:t>
                      </a:r>
                    </a:p>
                    <a:p>
                      <a:r>
                        <a:rPr lang="en-US" sz="1100" b="0" dirty="0" smtClean="0">
                          <a:solidFill>
                            <a:schemeClr val="tx1"/>
                          </a:solidFill>
                          <a:latin typeface="Arial" panose="020B0604020202020204" pitchFamily="34" charset="0"/>
                          <a:cs typeface="Arial" panose="020B0604020202020204" pitchFamily="34" charset="0"/>
                        </a:rPr>
                        <a:t>QWC: To achieve a mark of 1, the candidate will have struggled to use business terminology or write legibly with frequent errors in </a:t>
                      </a:r>
                      <a:r>
                        <a:rPr lang="en-US" sz="1100" b="0" dirty="0" err="1" smtClean="0">
                          <a:solidFill>
                            <a:schemeClr val="tx1"/>
                          </a:solidFill>
                          <a:latin typeface="Arial" panose="020B0604020202020204" pitchFamily="34" charset="0"/>
                          <a:cs typeface="Arial" panose="020B0604020202020204" pitchFamily="34" charset="0"/>
                        </a:rPr>
                        <a:t>spg</a:t>
                      </a:r>
                      <a:r>
                        <a:rPr lang="en-US" sz="1100" b="0" dirty="0" smtClean="0">
                          <a:solidFill>
                            <a:schemeClr val="tx1"/>
                          </a:solidFill>
                          <a:latin typeface="Arial" panose="020B0604020202020204" pitchFamily="34" charset="0"/>
                          <a:cs typeface="Arial" panose="020B0604020202020204" pitchFamily="34" charset="0"/>
                        </a:rPr>
                        <a:t> and/or weak style and structure of writing</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100" b="0" dirty="0" smtClean="0">
                          <a:solidFill>
                            <a:schemeClr val="tx1"/>
                          </a:solidFill>
                          <a:latin typeface="Arial" panose="020B0604020202020204" pitchFamily="34" charset="0"/>
                          <a:cs typeface="Arial" panose="020B0604020202020204" pitchFamily="34" charset="0"/>
                        </a:rPr>
                        <a:t>e.g. where the owners of a business are not liable for any debts beyond the amount invested in the company</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451468">
                <a:tc>
                  <a:txBody>
                    <a:bodyPr/>
                    <a:lstStyle/>
                    <a:p>
                      <a:pPr algn="ctr"/>
                      <a:r>
                        <a:rPr lang="en-GB" sz="1100" b="0" dirty="0" smtClean="0">
                          <a:solidFill>
                            <a:schemeClr val="tx1"/>
                          </a:solidFill>
                          <a:latin typeface="Arial" panose="020B0604020202020204" pitchFamily="34" charset="0"/>
                          <a:cs typeface="Arial" panose="020B0604020202020204" pitchFamily="34" charset="0"/>
                        </a:rPr>
                        <a:t>2</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100" b="1" dirty="0" smtClean="0">
                          <a:solidFill>
                            <a:schemeClr val="tx1"/>
                          </a:solidFill>
                          <a:latin typeface="Arial" panose="020B0604020202020204" pitchFamily="34" charset="0"/>
                          <a:cs typeface="Arial" panose="020B0604020202020204" pitchFamily="34" charset="0"/>
                        </a:rPr>
                        <a:t>2</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100" b="0" dirty="0" smtClean="0">
                          <a:solidFill>
                            <a:schemeClr val="tx1"/>
                          </a:solidFill>
                          <a:latin typeface="Arial" panose="020B0604020202020204" pitchFamily="34" charset="0"/>
                          <a:cs typeface="Arial" panose="020B0604020202020204" pitchFamily="34" charset="0"/>
                        </a:rPr>
                        <a:t>Application should be present, i.e. the answer must be </a:t>
                      </a:r>
                      <a:r>
                        <a:rPr lang="en-US" sz="1100" b="0" dirty="0" err="1" smtClean="0">
                          <a:solidFill>
                            <a:schemeClr val="tx1"/>
                          </a:solidFill>
                          <a:latin typeface="Arial" panose="020B0604020202020204" pitchFamily="34" charset="0"/>
                          <a:cs typeface="Arial" panose="020B0604020202020204" pitchFamily="34" charset="0"/>
                        </a:rPr>
                        <a:t>contextualised</a:t>
                      </a:r>
                      <a:endParaRPr lang="en-US" sz="1100" b="0" dirty="0" smtClean="0">
                        <a:solidFill>
                          <a:schemeClr val="tx1"/>
                        </a:solidFill>
                        <a:latin typeface="Arial" panose="020B0604020202020204" pitchFamily="34" charset="0"/>
                        <a:cs typeface="Arial" panose="020B0604020202020204" pitchFamily="34" charset="0"/>
                      </a:endParaRPr>
                    </a:p>
                    <a:p>
                      <a:r>
                        <a:rPr lang="en-US" sz="1100" b="0" dirty="0" smtClean="0">
                          <a:solidFill>
                            <a:schemeClr val="tx1"/>
                          </a:solidFill>
                          <a:latin typeface="Arial" panose="020B0604020202020204" pitchFamily="34" charset="0"/>
                          <a:cs typeface="Arial" panose="020B0604020202020204" pitchFamily="34" charset="0"/>
                        </a:rPr>
                        <a:t>QWC: To achieve a mark of 2, the candidate will use some business terms but the style of writing could be better/there will be some errors in </a:t>
                      </a:r>
                      <a:r>
                        <a:rPr lang="en-US" sz="1100" b="0" dirty="0" err="1" smtClean="0">
                          <a:solidFill>
                            <a:schemeClr val="tx1"/>
                          </a:solidFill>
                          <a:latin typeface="Arial" panose="020B0604020202020204" pitchFamily="34" charset="0"/>
                          <a:cs typeface="Arial" panose="020B0604020202020204" pitchFamily="34" charset="0"/>
                        </a:rPr>
                        <a:t>spg</a:t>
                      </a:r>
                      <a:r>
                        <a:rPr lang="en-US" sz="1100" b="0" dirty="0" smtClean="0">
                          <a:solidFill>
                            <a:schemeClr val="tx1"/>
                          </a:solidFill>
                          <a:latin typeface="Arial" panose="020B0604020202020204" pitchFamily="34" charset="0"/>
                          <a:cs typeface="Arial" panose="020B0604020202020204" pitchFamily="34" charset="0"/>
                        </a:rPr>
                        <a:t>/ the legibility of the text could have been better in places</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100" b="0" dirty="0" smtClean="0">
                          <a:solidFill>
                            <a:schemeClr val="tx1"/>
                          </a:solidFill>
                          <a:latin typeface="Arial" panose="020B0604020202020204" pitchFamily="34" charset="0"/>
                          <a:cs typeface="Arial" panose="020B0604020202020204" pitchFamily="34" charset="0"/>
                        </a:rPr>
                        <a:t>e.g. the professional sports trainers/ chef/ Marvin would not lose their personal possessions in the event of business failure</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939199">
                <a:tc>
                  <a:txBody>
                    <a:bodyPr/>
                    <a:lstStyle/>
                    <a:p>
                      <a:pPr algn="ctr"/>
                      <a:r>
                        <a:rPr lang="en-GB" sz="1100" b="0" dirty="0" smtClean="0">
                          <a:solidFill>
                            <a:schemeClr val="tx1"/>
                          </a:solidFill>
                          <a:latin typeface="Arial" panose="020B0604020202020204" pitchFamily="34" charset="0"/>
                          <a:cs typeface="Arial" panose="020B0604020202020204" pitchFamily="34" charset="0"/>
                        </a:rPr>
                        <a:t>3</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100" b="1" dirty="0" smtClean="0">
                          <a:solidFill>
                            <a:schemeClr val="tx1"/>
                          </a:solidFill>
                          <a:latin typeface="Arial" panose="020B0604020202020204" pitchFamily="34" charset="0"/>
                          <a:cs typeface="Arial" panose="020B0604020202020204" pitchFamily="34" charset="0"/>
                        </a:rPr>
                        <a:t>3-4</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100" b="0" dirty="0" smtClean="0">
                          <a:solidFill>
                            <a:schemeClr val="tx1"/>
                          </a:solidFill>
                          <a:latin typeface="Arial" panose="020B0604020202020204" pitchFamily="34" charset="0"/>
                          <a:cs typeface="Arial" panose="020B0604020202020204" pitchFamily="34" charset="0"/>
                        </a:rPr>
                        <a:t>Analysis must be present, i.e. in this case the candidate will explain a consequence to Fitness Retreat Ltd of having limited liability</a:t>
                      </a:r>
                    </a:p>
                    <a:p>
                      <a:r>
                        <a:rPr lang="en-US" sz="1100" b="0" dirty="0" smtClean="0">
                          <a:solidFill>
                            <a:schemeClr val="tx1"/>
                          </a:solidFill>
                          <a:latin typeface="Arial" panose="020B0604020202020204" pitchFamily="34" charset="0"/>
                          <a:cs typeface="Arial" panose="020B0604020202020204" pitchFamily="34" charset="0"/>
                        </a:rPr>
                        <a:t>NB A mark of 3 can be awarded when analysis is not in context</a:t>
                      </a:r>
                    </a:p>
                    <a:p>
                      <a:r>
                        <a:rPr lang="en-US" sz="1100" b="0" dirty="0" smtClean="0">
                          <a:solidFill>
                            <a:schemeClr val="tx1"/>
                          </a:solidFill>
                          <a:latin typeface="Arial" panose="020B0604020202020204" pitchFamily="34" charset="0"/>
                          <a:cs typeface="Arial" panose="020B0604020202020204" pitchFamily="34" charset="0"/>
                        </a:rPr>
                        <a:t>QWC: To achieve a mark of 3-4, the candidate will use business terminology quite well/style of writing is appropriate to the question/reasonable to good </a:t>
                      </a:r>
                      <a:r>
                        <a:rPr lang="en-US" sz="1100" b="0" dirty="0" err="1" smtClean="0">
                          <a:solidFill>
                            <a:schemeClr val="tx1"/>
                          </a:solidFill>
                          <a:latin typeface="Arial" panose="020B0604020202020204" pitchFamily="34" charset="0"/>
                          <a:cs typeface="Arial" panose="020B0604020202020204" pitchFamily="34" charset="0"/>
                        </a:rPr>
                        <a:t>spg</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100" b="0" dirty="0" smtClean="0">
                          <a:solidFill>
                            <a:schemeClr val="tx1"/>
                          </a:solidFill>
                          <a:latin typeface="Arial" panose="020B0604020202020204" pitchFamily="34" charset="0"/>
                          <a:cs typeface="Arial" panose="020B0604020202020204" pitchFamily="34" charset="0"/>
                        </a:rPr>
                        <a:t>e.g. Shareholders are more willing to invest in the company because if it failed because of a lack of clients they would not lose all of their possessions</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1709100">
                <a:tc>
                  <a:txBody>
                    <a:bodyPr/>
                    <a:lstStyle/>
                    <a:p>
                      <a:pPr algn="ctr"/>
                      <a:r>
                        <a:rPr lang="en-GB" sz="1100" b="0" dirty="0" smtClean="0">
                          <a:solidFill>
                            <a:schemeClr val="tx1"/>
                          </a:solidFill>
                          <a:latin typeface="Arial" panose="020B0604020202020204" pitchFamily="34" charset="0"/>
                          <a:cs typeface="Arial" panose="020B0604020202020204" pitchFamily="34" charset="0"/>
                        </a:rPr>
                        <a:t>4</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100" b="1" dirty="0" smtClean="0">
                          <a:solidFill>
                            <a:schemeClr val="tx1"/>
                          </a:solidFill>
                          <a:latin typeface="Arial" panose="020B0604020202020204" pitchFamily="34" charset="0"/>
                          <a:cs typeface="Arial" panose="020B0604020202020204" pitchFamily="34" charset="0"/>
                        </a:rPr>
                        <a:t>5-6</a:t>
                      </a:r>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100" b="0" dirty="0" smtClean="0">
                          <a:solidFill>
                            <a:schemeClr val="tx1"/>
                          </a:solidFill>
                          <a:latin typeface="Arial" panose="020B0604020202020204" pitchFamily="34" charset="0"/>
                          <a:cs typeface="Arial" panose="020B0604020202020204" pitchFamily="34" charset="0"/>
                        </a:rPr>
                        <a:t>Evaluation must be present, i.e. the candidate will present arguments why limited liability might not be that important</a:t>
                      </a:r>
                    </a:p>
                    <a:p>
                      <a:r>
                        <a:rPr lang="en-US" sz="1100" b="0" dirty="0" smtClean="0">
                          <a:solidFill>
                            <a:schemeClr val="tx1"/>
                          </a:solidFill>
                          <a:latin typeface="Arial" panose="020B0604020202020204" pitchFamily="34" charset="0"/>
                          <a:cs typeface="Arial" panose="020B0604020202020204" pitchFamily="34" charset="0"/>
                        </a:rPr>
                        <a:t>NB A mark of 5 is awarded when only one side is in context; award 6 marks for both sides in context</a:t>
                      </a:r>
                      <a:r>
                        <a:rPr lang="en-US" sz="1100" b="1" dirty="0" smtClean="0">
                          <a:solidFill>
                            <a:schemeClr val="tx1"/>
                          </a:solidFill>
                          <a:latin typeface="Arial" panose="020B0604020202020204" pitchFamily="34" charset="0"/>
                          <a:cs typeface="Arial" panose="020B0604020202020204" pitchFamily="34" charset="0"/>
                        </a:rPr>
                        <a:t>.</a:t>
                      </a:r>
                    </a:p>
                    <a:p>
                      <a:endParaRPr lang="en-US" sz="1100" b="1" dirty="0" smtClean="0">
                        <a:solidFill>
                          <a:schemeClr val="tx1"/>
                        </a:solidFill>
                        <a:latin typeface="Arial" panose="020B0604020202020204" pitchFamily="34" charset="0"/>
                        <a:cs typeface="Arial" panose="020B0604020202020204" pitchFamily="34" charset="0"/>
                      </a:endParaRPr>
                    </a:p>
                    <a:p>
                      <a:r>
                        <a:rPr lang="en-US" sz="1100" b="0" dirty="0" smtClean="0">
                          <a:solidFill>
                            <a:schemeClr val="tx1"/>
                          </a:solidFill>
                          <a:latin typeface="Arial" panose="020B0604020202020204" pitchFamily="34" charset="0"/>
                          <a:cs typeface="Arial" panose="020B0604020202020204" pitchFamily="34" charset="0"/>
                        </a:rPr>
                        <a:t>QWC: To achieve a mark of 5-6, the candidate will use business terminology precisely and effectively and will organise the answer to provide a coherent and fluent response/good to excellent spelling, punctuation and grammar</a:t>
                      </a:r>
                    </a:p>
                    <a:p>
                      <a:endParaRPr lang="en-GB" sz="11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100" b="0" dirty="0" smtClean="0">
                          <a:solidFill>
                            <a:schemeClr val="tx1"/>
                          </a:solidFill>
                          <a:latin typeface="Arial" panose="020B0604020202020204" pitchFamily="34" charset="0"/>
                          <a:cs typeface="Arial" panose="020B0604020202020204" pitchFamily="34" charset="0"/>
                        </a:rPr>
                        <a:t>be that important for this business as banks might have been willing to provide the capital needed as it is an innovative fitness concept which is likely to be successful</a:t>
                      </a:r>
                    </a:p>
                    <a:p>
                      <a:pPr algn="l"/>
                      <a:r>
                        <a:rPr lang="en-US" sz="1100" b="0" dirty="0" smtClean="0">
                          <a:solidFill>
                            <a:schemeClr val="tx1"/>
                          </a:solidFill>
                          <a:latin typeface="Arial" panose="020B0604020202020204" pitchFamily="34" charset="0"/>
                          <a:cs typeface="Arial" panose="020B0604020202020204" pitchFamily="34" charset="0"/>
                        </a:rPr>
                        <a:t>e.g. banks might actually be less likely to lend to the business because the owners like Marvin and the masseur or chef are not really risking much of their own money/personal assets other than the capital they have invested </a:t>
                      </a:r>
                      <a:endParaRPr lang="en-GB" sz="11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Tree>
    <p:extLst>
      <p:ext uri="{BB962C8B-B14F-4D97-AF65-F5344CB8AC3E}">
        <p14:creationId xmlns:p14="http://schemas.microsoft.com/office/powerpoint/2010/main" val="71786397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361468"/>
          </a:xfrm>
          <a:prstGeom prst="rect">
            <a:avLst/>
          </a:prstGeom>
        </p:spPr>
        <p:txBody>
          <a:bodyPr wrap="square">
            <a:spAutoFit/>
          </a:bodyPr>
          <a:lstStyle/>
          <a:p>
            <a:pPr>
              <a:buClr>
                <a:schemeClr val="accent6">
                  <a:lumMod val="50000"/>
                </a:schemeClr>
              </a:buClr>
            </a:pPr>
            <a:r>
              <a:rPr lang="en-US" sz="2140" b="1" dirty="0">
                <a:solidFill>
                  <a:srgbClr val="0070C0"/>
                </a:solidFill>
              </a:rPr>
              <a:t>Tamara Knight and Abundant Ltd.</a:t>
            </a:r>
          </a:p>
          <a:p>
            <a:pPr marL="398463" indent="-398463">
              <a:buClr>
                <a:schemeClr val="accent6">
                  <a:lumMod val="50000"/>
                </a:schemeClr>
              </a:buClr>
              <a:buFont typeface="Wingdings 3" panose="05040102010807070707" pitchFamily="18" charset="2"/>
              <a:buChar char=""/>
            </a:pPr>
            <a:r>
              <a:rPr lang="en-US" sz="2140" dirty="0">
                <a:solidFill>
                  <a:srgbClr val="0070C0"/>
                </a:solidFill>
              </a:rPr>
              <a:t>By now you are familiar with Tamara and Shane and some of the key features of their businesses.</a:t>
            </a:r>
          </a:p>
          <a:p>
            <a:pPr marL="398463" indent="-398463">
              <a:buClr>
                <a:schemeClr val="accent6">
                  <a:lumMod val="50000"/>
                </a:schemeClr>
              </a:buClr>
              <a:buFont typeface="Wingdings 3" panose="05040102010807070707" pitchFamily="18" charset="2"/>
              <a:buChar char=""/>
            </a:pPr>
            <a:r>
              <a:rPr lang="en-US" sz="2140" dirty="0">
                <a:solidFill>
                  <a:srgbClr val="0070C0"/>
                </a:solidFill>
              </a:rPr>
              <a:t>Tamara's business is small. She buys little stock and runs her business from the summer house in her garden. Her spending is low and she never owes more than £100 on her business credit card. If her massage work ended tomorrow, Tamara would not earn any more money, but nor would she be in debt. Tamara is a sole trader. You will learn about sole traders in this chapter.</a:t>
            </a:r>
          </a:p>
          <a:p>
            <a:pPr marL="398463" indent="-398463">
              <a:buClr>
                <a:schemeClr val="accent6">
                  <a:lumMod val="50000"/>
                </a:schemeClr>
              </a:buClr>
              <a:buFont typeface="Wingdings 3" panose="05040102010807070707" pitchFamily="18" charset="2"/>
              <a:buChar char=""/>
            </a:pPr>
            <a:r>
              <a:rPr lang="en-US" sz="2140" dirty="0">
                <a:solidFill>
                  <a:srgbClr val="0070C0"/>
                </a:solidFill>
              </a:rPr>
              <a:t>Shane, on the other hand, runs a much more substantial company. The business has commitments to large, regular payments. There is the rent on the office in central London and salaries for 15 employees and freelancers, not to mention the repayments on the loan he has taken out. If Abundant stopped getting work now, Shane would be responsible for significant ongoing costs. </a:t>
            </a:r>
          </a:p>
        </p:txBody>
      </p:sp>
      <p:sp>
        <p:nvSpPr>
          <p:cNvPr id="6" name="Title 1"/>
          <p:cNvSpPr>
            <a:spLocks noGrp="1"/>
          </p:cNvSpPr>
          <p:nvPr>
            <p:ph type="title"/>
          </p:nvPr>
        </p:nvSpPr>
        <p:spPr>
          <a:xfrm>
            <a:off x="35496" y="72008"/>
            <a:ext cx="7704856" cy="548680"/>
          </a:xfrm>
        </p:spPr>
        <p:txBody>
          <a:bodyPr>
            <a:noAutofit/>
          </a:bodyPr>
          <a:lstStyle/>
          <a:p>
            <a:r>
              <a:rPr lang="en-GB" sz="3300" dirty="0" smtClean="0"/>
              <a:t>15.1 </a:t>
            </a:r>
            <a:r>
              <a:rPr lang="en-GB" sz="3300" dirty="0"/>
              <a:t>– </a:t>
            </a:r>
            <a:r>
              <a:rPr lang="en-GB" sz="3300" dirty="0" smtClean="0"/>
              <a:t>Business Structure - Unincorporated</a:t>
            </a:r>
            <a:endParaRPr lang="en-GB" sz="3300" dirty="0"/>
          </a:p>
        </p:txBody>
      </p:sp>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87</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840414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392245"/>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460" dirty="0" smtClean="0">
                <a:solidFill>
                  <a:srgbClr val="0070C0"/>
                </a:solidFill>
              </a:rPr>
              <a:t>It </a:t>
            </a:r>
            <a:r>
              <a:rPr lang="en-US" sz="2460" dirty="0">
                <a:solidFill>
                  <a:srgbClr val="0070C0"/>
                </a:solidFill>
              </a:rPr>
              <a:t>is unlikely that there would be sufficient cash in the bank to pay all of these costs so the assets of the business may have to be sold to raise more cash. Even this may not be enough. With creditors knocking at the door, Shane wants to be sure that his personal possessions won't be taken to pay any outstanding debts. </a:t>
            </a:r>
            <a:endParaRPr lang="en-US" sz="2460" dirty="0" smtClean="0">
              <a:solidFill>
                <a:srgbClr val="0070C0"/>
              </a:solidFill>
            </a:endParaRPr>
          </a:p>
          <a:p>
            <a:pPr marL="406400" indent="-406400">
              <a:buClr>
                <a:schemeClr val="accent6">
                  <a:lumMod val="50000"/>
                </a:schemeClr>
              </a:buClr>
              <a:buFont typeface="Wingdings 3" panose="05040102010807070707" pitchFamily="18" charset="2"/>
              <a:buChar char=""/>
            </a:pPr>
            <a:r>
              <a:rPr lang="en-US" sz="2460" dirty="0" smtClean="0">
                <a:solidFill>
                  <a:srgbClr val="0070C0"/>
                </a:solidFill>
              </a:rPr>
              <a:t>Abundant </a:t>
            </a:r>
            <a:r>
              <a:rPr lang="en-US" sz="2460" dirty="0">
                <a:solidFill>
                  <a:srgbClr val="0070C0"/>
                </a:solidFill>
              </a:rPr>
              <a:t>is a private limited company. You will learn more about this type of ownership in this chapter.</a:t>
            </a:r>
          </a:p>
          <a:p>
            <a:pPr>
              <a:buClr>
                <a:schemeClr val="accent6">
                  <a:lumMod val="50000"/>
                </a:schemeClr>
              </a:buClr>
            </a:pPr>
            <a:r>
              <a:rPr lang="en-US" sz="2460" b="1" dirty="0">
                <a:solidFill>
                  <a:srgbClr val="FF0000"/>
                </a:solidFill>
              </a:rPr>
              <a:t>Discussion points</a:t>
            </a:r>
          </a:p>
          <a:p>
            <a:pPr marL="744538" indent="-457200">
              <a:buClr>
                <a:schemeClr val="accent6">
                  <a:lumMod val="50000"/>
                </a:schemeClr>
              </a:buClr>
              <a:buFont typeface="+mj-lt"/>
              <a:buAutoNum type="alphaLcParenR"/>
            </a:pPr>
            <a:r>
              <a:rPr lang="en-US" sz="2460" dirty="0" smtClean="0">
                <a:solidFill>
                  <a:srgbClr val="FF0000"/>
                </a:solidFill>
              </a:rPr>
              <a:t>What concerns might an entrepreneur have when setting up a business, specifically related to their personal assets?</a:t>
            </a:r>
          </a:p>
          <a:p>
            <a:pPr marL="744538" indent="-457200">
              <a:buClr>
                <a:schemeClr val="accent6">
                  <a:lumMod val="50000"/>
                </a:schemeClr>
              </a:buClr>
              <a:buFont typeface="+mj-lt"/>
              <a:buAutoNum type="alphaLcParenR"/>
            </a:pPr>
            <a:r>
              <a:rPr lang="en-US" sz="2460" dirty="0" smtClean="0">
                <a:solidFill>
                  <a:srgbClr val="FF0000"/>
                </a:solidFill>
              </a:rPr>
              <a:t>What actions could an entrepreneur take to protect his or her personal assets from business debts?</a:t>
            </a:r>
            <a:endParaRPr lang="en-US" sz="2460" dirty="0">
              <a:solidFill>
                <a:srgbClr val="FF0000"/>
              </a:solidFill>
            </a:endParaRPr>
          </a:p>
        </p:txBody>
      </p:sp>
      <p:sp>
        <p:nvSpPr>
          <p:cNvPr id="7" name="Round Same Side Corner Rectangle 6">
            <a:hlinkClick r:id="" action="ppaction://noaction"/>
          </p:cNvPr>
          <p:cNvSpPr/>
          <p:nvPr/>
        </p:nvSpPr>
        <p:spPr>
          <a:xfrm>
            <a:off x="6876256"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87</a:t>
            </a:r>
            <a:endParaRPr lang="en-GB" sz="12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72008"/>
            <a:ext cx="7704856" cy="548680"/>
          </a:xfrm>
        </p:spPr>
        <p:txBody>
          <a:bodyPr>
            <a:noAutofit/>
          </a:bodyPr>
          <a:lstStyle/>
          <a:p>
            <a:r>
              <a:rPr lang="en-GB" sz="3300" dirty="0" smtClean="0"/>
              <a:t>15.1 </a:t>
            </a:r>
            <a:r>
              <a:rPr lang="en-GB" sz="3300" dirty="0"/>
              <a:t>– </a:t>
            </a:r>
            <a:r>
              <a:rPr lang="en-GB" sz="3300" dirty="0" smtClean="0"/>
              <a:t>Business Structure - Unincorporated</a:t>
            </a:r>
            <a:endParaRPr lang="en-GB" sz="3300" dirty="0"/>
          </a:p>
        </p:txBody>
      </p:sp>
    </p:spTree>
    <p:extLst>
      <p:ext uri="{BB962C8B-B14F-4D97-AF65-F5344CB8AC3E}">
        <p14:creationId xmlns:p14="http://schemas.microsoft.com/office/powerpoint/2010/main" val="50268004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www.w3.org/XML/1998/namespace"/>
    <ds:schemaRef ds:uri="http://purl.org/dc/terms/"/>
    <ds:schemaRef ds:uri="http://purl.org/dc/dcmitype/"/>
    <ds:schemaRef ds:uri="http://schemas.microsoft.com/office/2006/metadata/properties"/>
    <ds:schemaRef ds:uri="http://schemas.microsoft.com/office/2006/documentManagement/type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52503</TotalTime>
  <Words>5370</Words>
  <Application>Microsoft Office PowerPoint</Application>
  <PresentationFormat>On-screen Show (4:3)</PresentationFormat>
  <Paragraphs>418</Paragraphs>
  <Slides>33</Slides>
  <Notes>33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Arial</vt:lpstr>
      <vt:lpstr>Calibri</vt:lpstr>
      <vt:lpstr>Courier New</vt:lpstr>
      <vt:lpstr>Lucida Sans Unicode</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15.1 – Business Structure - Unincorporated</vt:lpstr>
      <vt:lpstr>15.1 – Business Structure - Unincorporated</vt:lpstr>
      <vt:lpstr>15.1 – Business Structure - Unincorporated</vt:lpstr>
      <vt:lpstr>15.1 – Unincorporated – Sole Trader</vt:lpstr>
      <vt:lpstr>15.2 – Unincorporated – Partnerships</vt:lpstr>
      <vt:lpstr>15.3 – Incorporated Business</vt:lpstr>
      <vt:lpstr>15.3 – Incorporated Business – Private Limited Company</vt:lpstr>
      <vt:lpstr>15.3 – Incorporated Business – Private Limited Company</vt:lpstr>
      <vt:lpstr>15.4 – Incorporated Business – Public Limited Company</vt:lpstr>
      <vt:lpstr>15.4 – Incorporated Business – Public Limited Company</vt:lpstr>
      <vt:lpstr>15.4 – Incorporated Business – Public Limited Company</vt:lpstr>
      <vt:lpstr>15.4 – Incorporated Business – Public Limited Company</vt:lpstr>
      <vt:lpstr>15 – Exam Questions – January 2016</vt:lpstr>
      <vt:lpstr>15 – Exam Questions – January 2016</vt:lpstr>
      <vt:lpstr>15 – Exam Questions – May 2015</vt:lpstr>
      <vt:lpstr>15 – Exam Questions – May 2015</vt:lpstr>
      <vt:lpstr>15 – Exam Questions – May 2015</vt:lpstr>
      <vt:lpstr>15 – Exam Questions 2015 - January</vt:lpstr>
      <vt:lpstr>15 – Exam Questions 2015 - January</vt:lpstr>
      <vt:lpstr>15 – Exam Questions 2015 - January</vt:lpstr>
      <vt:lpstr>14 – Exam Questions 2015 - January</vt:lpstr>
      <vt:lpstr>15 – Questions – 2014 June Paper</vt:lpstr>
      <vt:lpstr>15 – Questions – 2014 June Paper</vt:lpstr>
      <vt:lpstr>15 – Questions – 2014 June Paper</vt:lpstr>
      <vt:lpstr>15 – Exam Questions – June 2014</vt:lpstr>
      <vt:lpstr>14 – Exam Questions 2015 - January</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15 - Business Structure</dc:title>
  <dc:subject>eBusiness</dc:subject>
  <dc:creator>Enderoth</dc:creator>
  <cp:lastModifiedBy>Stephen Rafferty</cp:lastModifiedBy>
  <cp:revision>1948</cp:revision>
  <cp:lastPrinted>2014-01-22T18:25:48Z</cp:lastPrinted>
  <dcterms:created xsi:type="dcterms:W3CDTF">2008-03-12T11:01:44Z</dcterms:created>
  <dcterms:modified xsi:type="dcterms:W3CDTF">2018-08-02T17:37:34Z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